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4"/>
  </p:sldMasterIdLst>
  <p:notesMasterIdLst>
    <p:notesMasterId r:id="rId54"/>
  </p:notesMasterIdLst>
  <p:sldIdLst>
    <p:sldId id="256" r:id="rId5"/>
    <p:sldId id="261" r:id="rId6"/>
    <p:sldId id="333" r:id="rId7"/>
    <p:sldId id="259" r:id="rId8"/>
    <p:sldId id="284" r:id="rId9"/>
    <p:sldId id="258"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15" r:id="rId31"/>
    <p:sldId id="316" r:id="rId32"/>
    <p:sldId id="317" r:id="rId33"/>
    <p:sldId id="318" r:id="rId34"/>
    <p:sldId id="308" r:id="rId35"/>
    <p:sldId id="309" r:id="rId36"/>
    <p:sldId id="310" r:id="rId37"/>
    <p:sldId id="311" r:id="rId38"/>
    <p:sldId id="313" r:id="rId39"/>
    <p:sldId id="314" r:id="rId40"/>
    <p:sldId id="319" r:id="rId41"/>
    <p:sldId id="320" r:id="rId42"/>
    <p:sldId id="321" r:id="rId43"/>
    <p:sldId id="322" r:id="rId44"/>
    <p:sldId id="323" r:id="rId45"/>
    <p:sldId id="324" r:id="rId46"/>
    <p:sldId id="325" r:id="rId47"/>
    <p:sldId id="326" r:id="rId48"/>
    <p:sldId id="327" r:id="rId49"/>
    <p:sldId id="328" r:id="rId50"/>
    <p:sldId id="330" r:id="rId51"/>
    <p:sldId id="331" r:id="rId52"/>
    <p:sldId id="332"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A3A5AF07-3696-4414-AE88-5641A67E6C43}">
  <a:tblStyle styleId="{A3A5AF07-3696-4414-AE88-5641A67E6C43}"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70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C36C9-7EB0-4BC5-9DB3-5150D7AB6F48}" type="doc">
      <dgm:prSet loTypeId="urn:microsoft.com/office/officeart/2017/3/layout/DropPinTimeline" loCatId="process" qsTypeId="urn:microsoft.com/office/officeart/2005/8/quickstyle/simple3" qsCatId="simple" csTypeId="urn:microsoft.com/office/officeart/2005/8/colors/accent6_2" csCatId="accent6" phldr="1"/>
      <dgm:spPr/>
      <dgm:t>
        <a:bodyPr/>
        <a:lstStyle/>
        <a:p>
          <a:endParaRPr lang="en-US"/>
        </a:p>
      </dgm:t>
    </dgm:pt>
    <dgm:pt modelId="{F9945078-5669-4967-8896-670553C832B0}">
      <dgm:prSet/>
      <dgm:spPr/>
      <dgm:t>
        <a:bodyPr/>
        <a:lstStyle/>
        <a:p>
          <a:r>
            <a:rPr lang="en-US"/>
            <a:t>Oct. 10 2010</a:t>
          </a:r>
        </a:p>
      </dgm:t>
    </dgm:pt>
    <dgm:pt modelId="{24CFC677-C844-453D-B4AA-FBC924062490}" type="parTrans" cxnId="{C6856F11-1430-4E3C-8CCF-D8F8163DBB07}">
      <dgm:prSet/>
      <dgm:spPr/>
      <dgm:t>
        <a:bodyPr/>
        <a:lstStyle/>
        <a:p>
          <a:endParaRPr lang="en-US"/>
        </a:p>
      </dgm:t>
    </dgm:pt>
    <dgm:pt modelId="{56657E88-01C5-4422-9DD8-07260B6D3151}" type="sibTrans" cxnId="{C6856F11-1430-4E3C-8CCF-D8F8163DBB07}">
      <dgm:prSet/>
      <dgm:spPr/>
      <dgm:t>
        <a:bodyPr/>
        <a:lstStyle/>
        <a:p>
          <a:endParaRPr lang="en-US"/>
        </a:p>
      </dgm:t>
    </dgm:pt>
    <dgm:pt modelId="{4B0B3A47-8E76-449D-9F41-D2B1EA88A90E}">
      <dgm:prSet/>
      <dgm:spPr/>
      <dgm:t>
        <a:bodyPr/>
        <a:lstStyle/>
        <a:p>
          <a:r>
            <a:rPr lang="en-US">
              <a:latin typeface="Roboto Condensed" pitchFamily="2" charset="0"/>
              <a:ea typeface="Roboto Condensed" pitchFamily="2" charset="0"/>
            </a:rPr>
            <a:t>Notification of a vulnerability (GNU </a:t>
          </a:r>
          <a:r>
            <a:rPr lang="en-US" err="1">
              <a:latin typeface="Roboto Condensed" pitchFamily="2" charset="0"/>
              <a:ea typeface="Roboto Condensed" pitchFamily="2" charset="0"/>
            </a:rPr>
            <a:t>glibc</a:t>
          </a:r>
          <a:r>
            <a:rPr lang="en-US">
              <a:latin typeface="Roboto Condensed" pitchFamily="2" charset="0"/>
              <a:ea typeface="Roboto Condensed" pitchFamily="2" charset="0"/>
            </a:rPr>
            <a:t> $ORIGIN Substitution Privilege Escalation) was released by a researcher</a:t>
          </a:r>
        </a:p>
      </dgm:t>
    </dgm:pt>
    <dgm:pt modelId="{97DF68FC-9556-4EC8-8517-4F82595AA26D}" type="parTrans" cxnId="{A3EB902C-2B53-4A50-997B-C7BA2ED62145}">
      <dgm:prSet/>
      <dgm:spPr/>
      <dgm:t>
        <a:bodyPr/>
        <a:lstStyle/>
        <a:p>
          <a:endParaRPr lang="en-US"/>
        </a:p>
      </dgm:t>
    </dgm:pt>
    <dgm:pt modelId="{531761E9-F31E-4C7F-8729-D306DD8D9662}" type="sibTrans" cxnId="{A3EB902C-2B53-4A50-997B-C7BA2ED62145}">
      <dgm:prSet/>
      <dgm:spPr/>
      <dgm:t>
        <a:bodyPr/>
        <a:lstStyle/>
        <a:p>
          <a:endParaRPr lang="en-US"/>
        </a:p>
      </dgm:t>
    </dgm:pt>
    <dgm:pt modelId="{11E9A2DF-9187-4938-BE9A-88A3C585BF28}">
      <dgm:prSet/>
      <dgm:spPr/>
      <dgm:t>
        <a:bodyPr/>
        <a:lstStyle/>
        <a:p>
          <a:r>
            <a:rPr lang="en-US"/>
            <a:t>Nov. 10 2010</a:t>
          </a:r>
        </a:p>
      </dgm:t>
    </dgm:pt>
    <dgm:pt modelId="{F75A0EA8-6885-4EEB-A4F4-740708290275}" type="parTrans" cxnId="{4E8A6A0A-5BE8-453D-B5CE-C2FB2F8F1677}">
      <dgm:prSet/>
      <dgm:spPr/>
      <dgm:t>
        <a:bodyPr/>
        <a:lstStyle/>
        <a:p>
          <a:endParaRPr lang="en-US"/>
        </a:p>
      </dgm:t>
    </dgm:pt>
    <dgm:pt modelId="{E915F2A1-3954-4D70-A378-5064EE7F738A}" type="sibTrans" cxnId="{4E8A6A0A-5BE8-453D-B5CE-C2FB2F8F1677}">
      <dgm:prSet/>
      <dgm:spPr/>
      <dgm:t>
        <a:bodyPr/>
        <a:lstStyle/>
        <a:p>
          <a:endParaRPr lang="en-US"/>
        </a:p>
      </dgm:t>
    </dgm:pt>
    <dgm:pt modelId="{7D6EA86A-C9B2-48A9-8BB9-0AE5E499D518}">
      <dgm:prSet/>
      <dgm:spPr/>
      <dgm:t>
        <a:bodyPr/>
        <a:lstStyle/>
        <a:p>
          <a:r>
            <a:rPr lang="en-US" err="1">
              <a:latin typeface="Roboto Condensed" pitchFamily="2" charset="0"/>
              <a:ea typeface="Roboto Condensed" pitchFamily="2" charset="0"/>
            </a:rPr>
            <a:t>UiO</a:t>
          </a:r>
          <a:r>
            <a:rPr lang="en-US">
              <a:latin typeface="Roboto Condensed" pitchFamily="2" charset="0"/>
              <a:ea typeface="Roboto Condensed" pitchFamily="2" charset="0"/>
            </a:rPr>
            <a:t> Operation’s team is notified that the </a:t>
          </a:r>
          <a:r>
            <a:rPr lang="en-US" err="1">
              <a:latin typeface="Roboto Condensed" pitchFamily="2" charset="0"/>
              <a:ea typeface="Roboto Condensed" pitchFamily="2" charset="0"/>
            </a:rPr>
            <a:t>glibc</a:t>
          </a:r>
          <a:r>
            <a:rPr lang="en-US">
              <a:latin typeface="Roboto Condensed" pitchFamily="2" charset="0"/>
              <a:ea typeface="Roboto Condensed" pitchFamily="2" charset="0"/>
            </a:rPr>
            <a:t> vulnerability has been used to compromise grids at other facilities</a:t>
          </a:r>
        </a:p>
      </dgm:t>
    </dgm:pt>
    <dgm:pt modelId="{51EA8C1E-CB76-42A5-9717-C8A42B3806AC}" type="parTrans" cxnId="{DC502FA8-6205-4FC4-9CA8-8D4C6E50AB7F}">
      <dgm:prSet/>
      <dgm:spPr/>
      <dgm:t>
        <a:bodyPr/>
        <a:lstStyle/>
        <a:p>
          <a:endParaRPr lang="en-US"/>
        </a:p>
      </dgm:t>
    </dgm:pt>
    <dgm:pt modelId="{9170A307-0A4B-44E1-BE2B-611AF6EEFFF5}" type="sibTrans" cxnId="{DC502FA8-6205-4FC4-9CA8-8D4C6E50AB7F}">
      <dgm:prSet/>
      <dgm:spPr/>
      <dgm:t>
        <a:bodyPr/>
        <a:lstStyle/>
        <a:p>
          <a:endParaRPr lang="en-US"/>
        </a:p>
      </dgm:t>
    </dgm:pt>
    <dgm:pt modelId="{D18DC986-30BA-42B0-80F0-9D039058B44D}">
      <dgm:prSet/>
      <dgm:spPr/>
      <dgm:t>
        <a:bodyPr/>
        <a:lstStyle/>
        <a:p>
          <a:r>
            <a:rPr lang="en-US"/>
            <a:t>June 23 2011</a:t>
          </a:r>
        </a:p>
      </dgm:t>
    </dgm:pt>
    <dgm:pt modelId="{BF7F58B5-639B-45B2-8D81-B572C67B92E4}" type="parTrans" cxnId="{598EB6B7-9B0C-402D-A906-72BFC009DE49}">
      <dgm:prSet/>
      <dgm:spPr/>
      <dgm:t>
        <a:bodyPr/>
        <a:lstStyle/>
        <a:p>
          <a:endParaRPr lang="en-US"/>
        </a:p>
      </dgm:t>
    </dgm:pt>
    <dgm:pt modelId="{4FAC1204-76F7-4749-91BE-06C079ACC261}" type="sibTrans" cxnId="{598EB6B7-9B0C-402D-A906-72BFC009DE49}">
      <dgm:prSet/>
      <dgm:spPr/>
      <dgm:t>
        <a:bodyPr/>
        <a:lstStyle/>
        <a:p>
          <a:endParaRPr lang="en-US"/>
        </a:p>
      </dgm:t>
    </dgm:pt>
    <dgm:pt modelId="{9BE2706A-6A14-44FD-BC5C-B00FC4F8469D}">
      <dgm:prSet/>
      <dgm:spPr/>
      <dgm:t>
        <a:bodyPr/>
        <a:lstStyle/>
        <a:p>
          <a:r>
            <a:rPr lang="en-US">
              <a:latin typeface="Roboto Condensed" pitchFamily="2" charset="0"/>
              <a:ea typeface="Roboto Condensed" pitchFamily="2" charset="0"/>
            </a:rPr>
            <a:t>An attacker accesses one of Titan’s login nodes, using credentials that are later revealed to have been stolen from a Spanish university</a:t>
          </a:r>
        </a:p>
      </dgm:t>
    </dgm:pt>
    <dgm:pt modelId="{6DC1BAB5-CCDF-4E67-B64F-0DF50BAA288B}" type="parTrans" cxnId="{A7EDCCAB-8B0F-47C2-A70A-AA0255C58418}">
      <dgm:prSet/>
      <dgm:spPr/>
      <dgm:t>
        <a:bodyPr/>
        <a:lstStyle/>
        <a:p>
          <a:endParaRPr lang="en-US"/>
        </a:p>
      </dgm:t>
    </dgm:pt>
    <dgm:pt modelId="{16BE6D50-20B0-4B56-9F3E-D5F7D0845DB9}" type="sibTrans" cxnId="{A7EDCCAB-8B0F-47C2-A70A-AA0255C58418}">
      <dgm:prSet/>
      <dgm:spPr/>
      <dgm:t>
        <a:bodyPr/>
        <a:lstStyle/>
        <a:p>
          <a:endParaRPr lang="en-US"/>
        </a:p>
      </dgm:t>
    </dgm:pt>
    <dgm:pt modelId="{81AE2F5E-3F13-49F7-9706-61C5573EB373}">
      <dgm:prSet/>
      <dgm:spPr/>
      <dgm:t>
        <a:bodyPr/>
        <a:lstStyle/>
        <a:p>
          <a:r>
            <a:rPr lang="en-US"/>
            <a:t>June 24 2011</a:t>
          </a:r>
        </a:p>
      </dgm:t>
    </dgm:pt>
    <dgm:pt modelId="{19A8EBF0-8500-4E7C-9978-77DA2DC3F8CA}" type="parTrans" cxnId="{AC883AB6-0009-4A89-B0B6-BB7F6EC0828A}">
      <dgm:prSet/>
      <dgm:spPr/>
      <dgm:t>
        <a:bodyPr/>
        <a:lstStyle/>
        <a:p>
          <a:endParaRPr lang="en-US"/>
        </a:p>
      </dgm:t>
    </dgm:pt>
    <dgm:pt modelId="{A8B731CA-DD01-41C8-A868-EBB7274F4BB3}" type="sibTrans" cxnId="{AC883AB6-0009-4A89-B0B6-BB7F6EC0828A}">
      <dgm:prSet/>
      <dgm:spPr/>
      <dgm:t>
        <a:bodyPr/>
        <a:lstStyle/>
        <a:p>
          <a:endParaRPr lang="en-US"/>
        </a:p>
      </dgm:t>
    </dgm:pt>
    <dgm:pt modelId="{C5ADEF3E-79E5-4CD9-8613-FD60A735660E}">
      <dgm:prSet/>
      <dgm:spPr/>
      <dgm:t>
        <a:bodyPr/>
        <a:lstStyle/>
        <a:p>
          <a:r>
            <a:rPr lang="en-US">
              <a:latin typeface="Roboto Condensed" pitchFamily="2" charset="0"/>
              <a:ea typeface="Roboto Condensed" pitchFamily="2" charset="0"/>
            </a:rPr>
            <a:t>A second login node is compromised</a:t>
          </a:r>
        </a:p>
      </dgm:t>
    </dgm:pt>
    <dgm:pt modelId="{CD5F5385-6389-4B15-9F43-C90644EB31BB}" type="parTrans" cxnId="{8EB7B004-4AD3-4FE7-A7A4-40DB31B184F5}">
      <dgm:prSet/>
      <dgm:spPr/>
      <dgm:t>
        <a:bodyPr/>
        <a:lstStyle/>
        <a:p>
          <a:endParaRPr lang="en-US"/>
        </a:p>
      </dgm:t>
    </dgm:pt>
    <dgm:pt modelId="{05C6A4F6-6245-45EE-9609-8EB1E3C5C596}" type="sibTrans" cxnId="{8EB7B004-4AD3-4FE7-A7A4-40DB31B184F5}">
      <dgm:prSet/>
      <dgm:spPr/>
      <dgm:t>
        <a:bodyPr/>
        <a:lstStyle/>
        <a:p>
          <a:endParaRPr lang="en-US"/>
        </a:p>
      </dgm:t>
    </dgm:pt>
    <dgm:pt modelId="{63394895-D418-4799-A4A1-65CE7E131205}">
      <dgm:prSet/>
      <dgm:spPr/>
      <dgm:t>
        <a:bodyPr/>
        <a:lstStyle/>
        <a:p>
          <a:r>
            <a:rPr lang="en-US"/>
            <a:t>July 15 2011</a:t>
          </a:r>
        </a:p>
      </dgm:t>
    </dgm:pt>
    <dgm:pt modelId="{F6D81098-612C-4864-930F-3352E8109596}" type="parTrans" cxnId="{81C4C8FA-5535-426B-8390-678EBA22A93E}">
      <dgm:prSet/>
      <dgm:spPr/>
      <dgm:t>
        <a:bodyPr/>
        <a:lstStyle/>
        <a:p>
          <a:endParaRPr lang="en-US"/>
        </a:p>
      </dgm:t>
    </dgm:pt>
    <dgm:pt modelId="{3C672BEF-B710-43F2-8A68-B40D38814AE6}" type="sibTrans" cxnId="{81C4C8FA-5535-426B-8390-678EBA22A93E}">
      <dgm:prSet/>
      <dgm:spPr/>
      <dgm:t>
        <a:bodyPr/>
        <a:lstStyle/>
        <a:p>
          <a:endParaRPr lang="en-US"/>
        </a:p>
      </dgm:t>
    </dgm:pt>
    <dgm:pt modelId="{4E7CAD34-872F-48E9-8198-CE44C1459DA7}">
      <dgm:prSet/>
      <dgm:spPr/>
      <dgm:t>
        <a:bodyPr/>
        <a:lstStyle/>
        <a:p>
          <a:r>
            <a:rPr lang="en-US">
              <a:latin typeface="Roboto Condensed" pitchFamily="2" charset="0"/>
              <a:ea typeface="Roboto Condensed" pitchFamily="2" charset="0"/>
            </a:rPr>
            <a:t>Master node is compromised</a:t>
          </a:r>
        </a:p>
      </dgm:t>
    </dgm:pt>
    <dgm:pt modelId="{0CAE9173-35F2-4A3E-A622-9CA9D62F3481}" type="parTrans" cxnId="{D523D9A0-E310-4902-804A-02AA6832D993}">
      <dgm:prSet/>
      <dgm:spPr/>
      <dgm:t>
        <a:bodyPr/>
        <a:lstStyle/>
        <a:p>
          <a:endParaRPr lang="en-US"/>
        </a:p>
      </dgm:t>
    </dgm:pt>
    <dgm:pt modelId="{A2F1E572-F93B-4C80-B00D-66BB45F066AE}" type="sibTrans" cxnId="{D523D9A0-E310-4902-804A-02AA6832D993}">
      <dgm:prSet/>
      <dgm:spPr/>
      <dgm:t>
        <a:bodyPr/>
        <a:lstStyle/>
        <a:p>
          <a:endParaRPr lang="en-US"/>
        </a:p>
      </dgm:t>
    </dgm:pt>
    <dgm:pt modelId="{3AEDEB7D-33F0-46A1-A9CA-3CF2A222B973}">
      <dgm:prSet/>
      <dgm:spPr/>
      <dgm:t>
        <a:bodyPr/>
        <a:lstStyle/>
        <a:p>
          <a:r>
            <a:rPr lang="en-US"/>
            <a:t>Aug. 9 2011</a:t>
          </a:r>
        </a:p>
      </dgm:t>
    </dgm:pt>
    <dgm:pt modelId="{CAC8DD7B-E502-4FEB-B230-7D597E284FEE}" type="parTrans" cxnId="{5F514E5B-C726-475C-8735-E22EA30FDBA7}">
      <dgm:prSet/>
      <dgm:spPr/>
      <dgm:t>
        <a:bodyPr/>
        <a:lstStyle/>
        <a:p>
          <a:endParaRPr lang="en-US"/>
        </a:p>
      </dgm:t>
    </dgm:pt>
    <dgm:pt modelId="{85686492-DBCD-45F6-AA57-F0269E30CE75}" type="sibTrans" cxnId="{5F514E5B-C726-475C-8735-E22EA30FDBA7}">
      <dgm:prSet/>
      <dgm:spPr/>
      <dgm:t>
        <a:bodyPr/>
        <a:lstStyle/>
        <a:p>
          <a:endParaRPr lang="en-US"/>
        </a:p>
      </dgm:t>
    </dgm:pt>
    <dgm:pt modelId="{0222BEB0-D846-47E4-BA47-576659A5FB06}">
      <dgm:prSet custT="1"/>
      <dgm:spPr/>
      <dgm:t>
        <a:bodyPr/>
        <a:lstStyle/>
        <a:p>
          <a:r>
            <a:rPr lang="en-US" sz="900">
              <a:latin typeface="Roboto Condensed" pitchFamily="2" charset="0"/>
              <a:ea typeface="Roboto Condensed" pitchFamily="2" charset="0"/>
            </a:rPr>
            <a:t>17:01 - </a:t>
          </a:r>
          <a:r>
            <a:rPr lang="en-US" sz="900" err="1">
              <a:latin typeface="Roboto Condensed" pitchFamily="2" charset="0"/>
              <a:ea typeface="Roboto Condensed" pitchFamily="2" charset="0"/>
            </a:rPr>
            <a:t>Raaum</a:t>
          </a:r>
          <a:r>
            <a:rPr lang="en-US" sz="900">
              <a:latin typeface="Roboto Condensed" pitchFamily="2" charset="0"/>
              <a:ea typeface="Roboto Condensed" pitchFamily="2" charset="0"/>
            </a:rPr>
            <a:t> is notified of attack</a:t>
          </a:r>
        </a:p>
      </dgm:t>
    </dgm:pt>
    <dgm:pt modelId="{EA7531E9-FAC4-4F77-8292-3C457094BF06}" type="parTrans" cxnId="{34DA7EC3-D0FD-43CD-B00B-15A1FE833229}">
      <dgm:prSet/>
      <dgm:spPr/>
      <dgm:t>
        <a:bodyPr/>
        <a:lstStyle/>
        <a:p>
          <a:endParaRPr lang="en-US"/>
        </a:p>
      </dgm:t>
    </dgm:pt>
    <dgm:pt modelId="{F33F60F1-BFA2-4EEB-8A78-99814C0081AB}" type="sibTrans" cxnId="{34DA7EC3-D0FD-43CD-B00B-15A1FE833229}">
      <dgm:prSet/>
      <dgm:spPr/>
      <dgm:t>
        <a:bodyPr/>
        <a:lstStyle/>
        <a:p>
          <a:endParaRPr lang="en-US"/>
        </a:p>
      </dgm:t>
    </dgm:pt>
    <dgm:pt modelId="{2327BCE9-4738-44CA-8DE0-1970E3D4198C}">
      <dgm:prSet custT="1"/>
      <dgm:spPr/>
      <dgm:t>
        <a:bodyPr/>
        <a:lstStyle/>
        <a:p>
          <a:r>
            <a:rPr lang="en-US" sz="900">
              <a:latin typeface="Roboto Condensed" pitchFamily="2" charset="0"/>
              <a:ea typeface="Roboto Condensed" pitchFamily="2" charset="0"/>
            </a:rPr>
            <a:t>17:30 – Master node and login nodes taken offline</a:t>
          </a:r>
        </a:p>
      </dgm:t>
    </dgm:pt>
    <dgm:pt modelId="{C7F516FA-6BAF-4F64-88DE-7B0B29AB1333}" type="parTrans" cxnId="{F7D467A8-69E4-4853-AD33-BED8630CEE37}">
      <dgm:prSet/>
      <dgm:spPr/>
      <dgm:t>
        <a:bodyPr/>
        <a:lstStyle/>
        <a:p>
          <a:endParaRPr lang="en-US"/>
        </a:p>
      </dgm:t>
    </dgm:pt>
    <dgm:pt modelId="{0858F0A1-F9C0-470F-A77E-39950A16149D}" type="sibTrans" cxnId="{F7D467A8-69E4-4853-AD33-BED8630CEE37}">
      <dgm:prSet/>
      <dgm:spPr/>
      <dgm:t>
        <a:bodyPr/>
        <a:lstStyle/>
        <a:p>
          <a:endParaRPr lang="en-US"/>
        </a:p>
      </dgm:t>
    </dgm:pt>
    <dgm:pt modelId="{CB5E39B4-A448-47AC-B001-11A1F5DCC14D}">
      <dgm:prSet custT="1"/>
      <dgm:spPr/>
      <dgm:t>
        <a:bodyPr/>
        <a:lstStyle/>
        <a:p>
          <a:r>
            <a:rPr lang="en-US" sz="900">
              <a:latin typeface="Roboto Condensed" pitchFamily="2" charset="0"/>
              <a:ea typeface="Roboto Condensed" pitchFamily="2" charset="0"/>
            </a:rPr>
            <a:t>17:45 - </a:t>
          </a:r>
          <a:r>
            <a:rPr lang="en-US" sz="900" err="1">
              <a:latin typeface="Roboto Condensed" pitchFamily="2" charset="0"/>
              <a:ea typeface="Roboto Condensed" pitchFamily="2" charset="0"/>
            </a:rPr>
            <a:t>UniNETT</a:t>
          </a:r>
          <a:r>
            <a:rPr lang="en-US" sz="900">
              <a:latin typeface="Roboto Condensed" pitchFamily="2" charset="0"/>
              <a:ea typeface="Roboto Condensed" pitchFamily="2" charset="0"/>
            </a:rPr>
            <a:t> is notified of the outage</a:t>
          </a:r>
        </a:p>
      </dgm:t>
    </dgm:pt>
    <dgm:pt modelId="{F8B1517B-94B9-4BBD-8D07-B842563F811B}" type="parTrans" cxnId="{12D4EC87-DBCE-4AA1-8FFB-6BBA38FFBB24}">
      <dgm:prSet/>
      <dgm:spPr/>
      <dgm:t>
        <a:bodyPr/>
        <a:lstStyle/>
        <a:p>
          <a:endParaRPr lang="en-US"/>
        </a:p>
      </dgm:t>
    </dgm:pt>
    <dgm:pt modelId="{B48D9DA8-16E6-4B56-AC82-6D2F0F4ED6F8}" type="sibTrans" cxnId="{12D4EC87-DBCE-4AA1-8FFB-6BBA38FFBB24}">
      <dgm:prSet/>
      <dgm:spPr/>
      <dgm:t>
        <a:bodyPr/>
        <a:lstStyle/>
        <a:p>
          <a:endParaRPr lang="en-US"/>
        </a:p>
      </dgm:t>
    </dgm:pt>
    <dgm:pt modelId="{F0E22DDB-386B-4A0F-823F-E72E52252A8E}">
      <dgm:prSet custT="1"/>
      <dgm:spPr/>
      <dgm:t>
        <a:bodyPr/>
        <a:lstStyle/>
        <a:p>
          <a:r>
            <a:rPr lang="en-US" sz="900">
              <a:latin typeface="Roboto Condensed" pitchFamily="2" charset="0"/>
              <a:ea typeface="Roboto Condensed" pitchFamily="2" charset="0"/>
            </a:rPr>
            <a:t>18.34 - Grid partners are notified of the outage</a:t>
          </a:r>
        </a:p>
      </dgm:t>
    </dgm:pt>
    <dgm:pt modelId="{ECC96CF9-A651-4EB5-B645-483CBCCFAC3C}" type="parTrans" cxnId="{25CF9C2D-4BB2-4286-9806-8D795C129B1C}">
      <dgm:prSet/>
      <dgm:spPr/>
      <dgm:t>
        <a:bodyPr/>
        <a:lstStyle/>
        <a:p>
          <a:endParaRPr lang="en-US"/>
        </a:p>
      </dgm:t>
    </dgm:pt>
    <dgm:pt modelId="{40B62178-C809-4443-AC08-38B9E934B8CC}" type="sibTrans" cxnId="{25CF9C2D-4BB2-4286-9806-8D795C129B1C}">
      <dgm:prSet/>
      <dgm:spPr/>
      <dgm:t>
        <a:bodyPr/>
        <a:lstStyle/>
        <a:p>
          <a:endParaRPr lang="en-US"/>
        </a:p>
      </dgm:t>
    </dgm:pt>
    <dgm:pt modelId="{EA361F7A-BA42-4E60-B935-79A208107D72}" type="pres">
      <dgm:prSet presAssocID="{976C36C9-7EB0-4BC5-9DB3-5150D7AB6F48}" presName="root" presStyleCnt="0">
        <dgm:presLayoutVars>
          <dgm:chMax/>
          <dgm:chPref/>
          <dgm:animLvl val="lvl"/>
        </dgm:presLayoutVars>
      </dgm:prSet>
      <dgm:spPr/>
    </dgm:pt>
    <dgm:pt modelId="{C3CD3801-137F-4055-99E4-895D21C76892}" type="pres">
      <dgm:prSet presAssocID="{976C36C9-7EB0-4BC5-9DB3-5150D7AB6F48}" presName="divider" presStyleLbl="fgAcc1" presStyleIdx="0" presStyleCnt="7"/>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CEC06C52-D40A-40FC-A190-B3E3097C231F}" type="pres">
      <dgm:prSet presAssocID="{976C36C9-7EB0-4BC5-9DB3-5150D7AB6F48}" presName="nodes" presStyleCnt="0">
        <dgm:presLayoutVars>
          <dgm:chMax/>
          <dgm:chPref/>
          <dgm:animLvl val="lvl"/>
        </dgm:presLayoutVars>
      </dgm:prSet>
      <dgm:spPr/>
    </dgm:pt>
    <dgm:pt modelId="{6E9AAAC8-46AE-490E-84FC-23B96E677888}" type="pres">
      <dgm:prSet presAssocID="{F9945078-5669-4967-8896-670553C832B0}" presName="composite" presStyleCnt="0"/>
      <dgm:spPr/>
    </dgm:pt>
    <dgm:pt modelId="{CDB9461B-AF1C-4EA7-A375-652830DEDB7F}" type="pres">
      <dgm:prSet presAssocID="{F9945078-5669-4967-8896-670553C832B0}" presName="ConnectorPoint" presStyleLbl="lnNode1" presStyleIdx="0"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99BA6506-F3EF-4ED0-B91C-38F5CCC1C132}" type="pres">
      <dgm:prSet presAssocID="{F9945078-5669-4967-8896-670553C832B0}" presName="DropPinPlaceHolder" presStyleCnt="0"/>
      <dgm:spPr/>
    </dgm:pt>
    <dgm:pt modelId="{C252AE20-BFA0-4282-AA78-9B6A11453F53}" type="pres">
      <dgm:prSet presAssocID="{F9945078-5669-4967-8896-670553C832B0}" presName="DropPin" presStyleLbl="alignNode1" presStyleIdx="0" presStyleCnt="6"/>
      <dgm:spPr/>
    </dgm:pt>
    <dgm:pt modelId="{55D7658B-ACB6-4632-8CFC-793A6D1FB4AC}" type="pres">
      <dgm:prSet presAssocID="{F9945078-5669-4967-8896-670553C832B0}" presName="Ellipse" presStyleLbl="fgAcc1" presStyleIdx="1" presStyleCnt="7"/>
      <dgm:spPr>
        <a:solidFill>
          <a:schemeClr val="lt1">
            <a:alpha val="90000"/>
            <a:hueOff val="0"/>
            <a:satOff val="0"/>
            <a:lumOff val="0"/>
            <a:alphaOff val="0"/>
          </a:schemeClr>
        </a:solidFill>
        <a:ln w="9525" cap="rnd" cmpd="sng" algn="ctr">
          <a:noFill/>
          <a:prstDash val="solid"/>
        </a:ln>
        <a:effectLst/>
      </dgm:spPr>
    </dgm:pt>
    <dgm:pt modelId="{447A7A60-EB8B-4884-AFFA-43F6544222EA}" type="pres">
      <dgm:prSet presAssocID="{F9945078-5669-4967-8896-670553C832B0}" presName="L2TextContainer" presStyleLbl="revTx" presStyleIdx="0" presStyleCnt="12">
        <dgm:presLayoutVars>
          <dgm:bulletEnabled val="1"/>
        </dgm:presLayoutVars>
      </dgm:prSet>
      <dgm:spPr/>
    </dgm:pt>
    <dgm:pt modelId="{2EB79800-124A-488C-AE80-CE77AB61CCA1}" type="pres">
      <dgm:prSet presAssocID="{F9945078-5669-4967-8896-670553C832B0}" presName="L1TextContainer" presStyleLbl="revTx" presStyleIdx="1" presStyleCnt="12">
        <dgm:presLayoutVars>
          <dgm:chMax val="1"/>
          <dgm:chPref val="1"/>
          <dgm:bulletEnabled val="1"/>
        </dgm:presLayoutVars>
      </dgm:prSet>
      <dgm:spPr/>
    </dgm:pt>
    <dgm:pt modelId="{7498207A-1107-45B9-9513-A0710285ECDE}" type="pres">
      <dgm:prSet presAssocID="{F9945078-5669-4967-8896-670553C832B0}" presName="ConnectLine" presStyleLbl="sibTrans1D1" presStyleIdx="0" presStyleCnt="6"/>
      <dgm:spPr>
        <a:noFill/>
        <a:ln w="12700" cap="rnd" cmpd="sng" algn="ctr">
          <a:solidFill>
            <a:schemeClr val="accent6">
              <a:hueOff val="0"/>
              <a:satOff val="0"/>
              <a:lumOff val="0"/>
              <a:alphaOff val="0"/>
            </a:schemeClr>
          </a:solidFill>
          <a:prstDash val="dash"/>
        </a:ln>
        <a:effectLst/>
      </dgm:spPr>
    </dgm:pt>
    <dgm:pt modelId="{8A0C2580-93DC-4E44-84A7-40A13951323C}" type="pres">
      <dgm:prSet presAssocID="{F9945078-5669-4967-8896-670553C832B0}" presName="EmptyPlaceHolder" presStyleCnt="0"/>
      <dgm:spPr/>
    </dgm:pt>
    <dgm:pt modelId="{4303CB6D-8417-4E31-A07C-F5F157AE3B7B}" type="pres">
      <dgm:prSet presAssocID="{56657E88-01C5-4422-9DD8-07260B6D3151}" presName="spaceBetweenRectangles" presStyleCnt="0"/>
      <dgm:spPr/>
    </dgm:pt>
    <dgm:pt modelId="{4B074257-75CB-41BC-AB77-F1839823D39D}" type="pres">
      <dgm:prSet presAssocID="{11E9A2DF-9187-4938-BE9A-88A3C585BF28}" presName="composite" presStyleCnt="0"/>
      <dgm:spPr/>
    </dgm:pt>
    <dgm:pt modelId="{058B088F-1BE1-4070-BD44-1D51EC24CCD9}" type="pres">
      <dgm:prSet presAssocID="{11E9A2DF-9187-4938-BE9A-88A3C585BF28}" presName="ConnectorPoint" presStyleLbl="lnNode1" presStyleIdx="1"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551EB690-5E7B-494E-86DF-093DFA723F4B}" type="pres">
      <dgm:prSet presAssocID="{11E9A2DF-9187-4938-BE9A-88A3C585BF28}" presName="DropPinPlaceHolder" presStyleCnt="0"/>
      <dgm:spPr/>
    </dgm:pt>
    <dgm:pt modelId="{5EE56409-938C-4253-8ABD-BACE6B33D50C}" type="pres">
      <dgm:prSet presAssocID="{11E9A2DF-9187-4938-BE9A-88A3C585BF28}" presName="DropPin" presStyleLbl="alignNode1" presStyleIdx="1" presStyleCnt="6"/>
      <dgm:spPr/>
    </dgm:pt>
    <dgm:pt modelId="{D06051E3-3BA1-4B50-8F07-C50C7390BC25}" type="pres">
      <dgm:prSet presAssocID="{11E9A2DF-9187-4938-BE9A-88A3C585BF28}" presName="Ellipse" presStyleLbl="fgAcc1" presStyleIdx="2" presStyleCnt="7"/>
      <dgm:spPr>
        <a:solidFill>
          <a:schemeClr val="lt1">
            <a:alpha val="90000"/>
            <a:hueOff val="0"/>
            <a:satOff val="0"/>
            <a:lumOff val="0"/>
            <a:alphaOff val="0"/>
          </a:schemeClr>
        </a:solidFill>
        <a:ln w="9525" cap="rnd" cmpd="sng" algn="ctr">
          <a:noFill/>
          <a:prstDash val="solid"/>
        </a:ln>
        <a:effectLst/>
      </dgm:spPr>
    </dgm:pt>
    <dgm:pt modelId="{132E6699-8FE0-46AB-9804-5C944B6DAC53}" type="pres">
      <dgm:prSet presAssocID="{11E9A2DF-9187-4938-BE9A-88A3C585BF28}" presName="L2TextContainer" presStyleLbl="revTx" presStyleIdx="2" presStyleCnt="12">
        <dgm:presLayoutVars>
          <dgm:bulletEnabled val="1"/>
        </dgm:presLayoutVars>
      </dgm:prSet>
      <dgm:spPr/>
    </dgm:pt>
    <dgm:pt modelId="{ACDF40E8-AA44-47CE-B65E-6E2EA80EE56B}" type="pres">
      <dgm:prSet presAssocID="{11E9A2DF-9187-4938-BE9A-88A3C585BF28}" presName="L1TextContainer" presStyleLbl="revTx" presStyleIdx="3" presStyleCnt="12">
        <dgm:presLayoutVars>
          <dgm:chMax val="1"/>
          <dgm:chPref val="1"/>
          <dgm:bulletEnabled val="1"/>
        </dgm:presLayoutVars>
      </dgm:prSet>
      <dgm:spPr/>
    </dgm:pt>
    <dgm:pt modelId="{E4D1AF89-4464-459B-B1FC-BDD660204D00}" type="pres">
      <dgm:prSet presAssocID="{11E9A2DF-9187-4938-BE9A-88A3C585BF28}" presName="ConnectLine" presStyleLbl="sibTrans1D1" presStyleIdx="1" presStyleCnt="6"/>
      <dgm:spPr>
        <a:noFill/>
        <a:ln w="12700" cap="rnd" cmpd="sng" algn="ctr">
          <a:solidFill>
            <a:schemeClr val="accent6">
              <a:hueOff val="0"/>
              <a:satOff val="0"/>
              <a:lumOff val="0"/>
              <a:alphaOff val="0"/>
            </a:schemeClr>
          </a:solidFill>
          <a:prstDash val="dash"/>
        </a:ln>
        <a:effectLst/>
      </dgm:spPr>
    </dgm:pt>
    <dgm:pt modelId="{3EAB4220-0EE5-4333-AB55-8219D229528D}" type="pres">
      <dgm:prSet presAssocID="{11E9A2DF-9187-4938-BE9A-88A3C585BF28}" presName="EmptyPlaceHolder" presStyleCnt="0"/>
      <dgm:spPr/>
    </dgm:pt>
    <dgm:pt modelId="{8080EC8A-ABFF-4183-91E6-DB9E8A56B324}" type="pres">
      <dgm:prSet presAssocID="{E915F2A1-3954-4D70-A378-5064EE7F738A}" presName="spaceBetweenRectangles" presStyleCnt="0"/>
      <dgm:spPr/>
    </dgm:pt>
    <dgm:pt modelId="{3750B94C-03F6-4D92-AE91-435760BEA9FC}" type="pres">
      <dgm:prSet presAssocID="{D18DC986-30BA-42B0-80F0-9D039058B44D}" presName="composite" presStyleCnt="0"/>
      <dgm:spPr/>
    </dgm:pt>
    <dgm:pt modelId="{EA85DB2D-E489-46C8-9388-99D0AE56F425}" type="pres">
      <dgm:prSet presAssocID="{D18DC986-30BA-42B0-80F0-9D039058B44D}" presName="ConnectorPoint" presStyleLbl="lnNode1" presStyleIdx="2"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7B92D554-9FE9-45B0-B696-212A483F1C6D}" type="pres">
      <dgm:prSet presAssocID="{D18DC986-30BA-42B0-80F0-9D039058B44D}" presName="DropPinPlaceHolder" presStyleCnt="0"/>
      <dgm:spPr/>
    </dgm:pt>
    <dgm:pt modelId="{DC159F31-A372-4BB9-8BEB-4E3655FE7787}" type="pres">
      <dgm:prSet presAssocID="{D18DC986-30BA-42B0-80F0-9D039058B44D}" presName="DropPin" presStyleLbl="alignNode1" presStyleIdx="2" presStyleCnt="6"/>
      <dgm:spPr/>
    </dgm:pt>
    <dgm:pt modelId="{34DEAA58-763D-4962-91DF-87FD63F9A682}" type="pres">
      <dgm:prSet presAssocID="{D18DC986-30BA-42B0-80F0-9D039058B44D}" presName="Ellipse" presStyleLbl="fgAcc1" presStyleIdx="3" presStyleCnt="7"/>
      <dgm:spPr>
        <a:solidFill>
          <a:schemeClr val="lt1">
            <a:alpha val="90000"/>
            <a:hueOff val="0"/>
            <a:satOff val="0"/>
            <a:lumOff val="0"/>
            <a:alphaOff val="0"/>
          </a:schemeClr>
        </a:solidFill>
        <a:ln w="9525" cap="rnd" cmpd="sng" algn="ctr">
          <a:noFill/>
          <a:prstDash val="solid"/>
        </a:ln>
        <a:effectLst/>
      </dgm:spPr>
    </dgm:pt>
    <dgm:pt modelId="{73E1918C-FDE0-49FC-A186-2D16356D1D84}" type="pres">
      <dgm:prSet presAssocID="{D18DC986-30BA-42B0-80F0-9D039058B44D}" presName="L2TextContainer" presStyleLbl="revTx" presStyleIdx="4" presStyleCnt="12">
        <dgm:presLayoutVars>
          <dgm:bulletEnabled val="1"/>
        </dgm:presLayoutVars>
      </dgm:prSet>
      <dgm:spPr/>
    </dgm:pt>
    <dgm:pt modelId="{BAF8DDF7-53F1-41C0-A348-5E8C02C684A9}" type="pres">
      <dgm:prSet presAssocID="{D18DC986-30BA-42B0-80F0-9D039058B44D}" presName="L1TextContainer" presStyleLbl="revTx" presStyleIdx="5" presStyleCnt="12">
        <dgm:presLayoutVars>
          <dgm:chMax val="1"/>
          <dgm:chPref val="1"/>
          <dgm:bulletEnabled val="1"/>
        </dgm:presLayoutVars>
      </dgm:prSet>
      <dgm:spPr/>
    </dgm:pt>
    <dgm:pt modelId="{5B0E77C1-0E8C-485E-96FC-0607F2019889}" type="pres">
      <dgm:prSet presAssocID="{D18DC986-30BA-42B0-80F0-9D039058B44D}" presName="ConnectLine" presStyleLbl="sibTrans1D1" presStyleIdx="2" presStyleCnt="6"/>
      <dgm:spPr>
        <a:noFill/>
        <a:ln w="12700" cap="rnd" cmpd="sng" algn="ctr">
          <a:solidFill>
            <a:schemeClr val="accent6">
              <a:hueOff val="0"/>
              <a:satOff val="0"/>
              <a:lumOff val="0"/>
              <a:alphaOff val="0"/>
            </a:schemeClr>
          </a:solidFill>
          <a:prstDash val="dash"/>
        </a:ln>
        <a:effectLst/>
      </dgm:spPr>
    </dgm:pt>
    <dgm:pt modelId="{BBEA3F3A-1D72-446B-B5AC-1EF188A66E9B}" type="pres">
      <dgm:prSet presAssocID="{D18DC986-30BA-42B0-80F0-9D039058B44D}" presName="EmptyPlaceHolder" presStyleCnt="0"/>
      <dgm:spPr/>
    </dgm:pt>
    <dgm:pt modelId="{8C727298-ABC6-403C-9E76-E155E9CB7D54}" type="pres">
      <dgm:prSet presAssocID="{4FAC1204-76F7-4749-91BE-06C079ACC261}" presName="spaceBetweenRectangles" presStyleCnt="0"/>
      <dgm:spPr/>
    </dgm:pt>
    <dgm:pt modelId="{73257AF8-D684-4B4F-ABD8-F523A596BD1F}" type="pres">
      <dgm:prSet presAssocID="{81AE2F5E-3F13-49F7-9706-61C5573EB373}" presName="composite" presStyleCnt="0"/>
      <dgm:spPr/>
    </dgm:pt>
    <dgm:pt modelId="{77EF7A1A-AC2C-40FD-A39D-041F74102A3C}" type="pres">
      <dgm:prSet presAssocID="{81AE2F5E-3F13-49F7-9706-61C5573EB373}" presName="ConnectorPoint" presStyleLbl="lnNode1" presStyleIdx="3"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B5AFCEE9-36A1-4EF0-960C-0685A1516144}" type="pres">
      <dgm:prSet presAssocID="{81AE2F5E-3F13-49F7-9706-61C5573EB373}" presName="DropPinPlaceHolder" presStyleCnt="0"/>
      <dgm:spPr/>
    </dgm:pt>
    <dgm:pt modelId="{2CAD5B57-20FC-45DC-A274-DCEFE5F4EFB9}" type="pres">
      <dgm:prSet presAssocID="{81AE2F5E-3F13-49F7-9706-61C5573EB373}" presName="DropPin" presStyleLbl="alignNode1" presStyleIdx="3" presStyleCnt="6"/>
      <dgm:spPr/>
    </dgm:pt>
    <dgm:pt modelId="{20A4A2BB-AFF6-40DD-A3CE-2DE3E91560D6}" type="pres">
      <dgm:prSet presAssocID="{81AE2F5E-3F13-49F7-9706-61C5573EB373}" presName="Ellipse" presStyleLbl="fgAcc1" presStyleIdx="4" presStyleCnt="7"/>
      <dgm:spPr>
        <a:solidFill>
          <a:schemeClr val="lt1">
            <a:alpha val="90000"/>
            <a:hueOff val="0"/>
            <a:satOff val="0"/>
            <a:lumOff val="0"/>
            <a:alphaOff val="0"/>
          </a:schemeClr>
        </a:solidFill>
        <a:ln w="9525" cap="rnd" cmpd="sng" algn="ctr">
          <a:noFill/>
          <a:prstDash val="solid"/>
        </a:ln>
        <a:effectLst/>
      </dgm:spPr>
    </dgm:pt>
    <dgm:pt modelId="{8F01CE7F-3FAB-40AE-89D9-998D369B75C2}" type="pres">
      <dgm:prSet presAssocID="{81AE2F5E-3F13-49F7-9706-61C5573EB373}" presName="L2TextContainer" presStyleLbl="revTx" presStyleIdx="6" presStyleCnt="12">
        <dgm:presLayoutVars>
          <dgm:bulletEnabled val="1"/>
        </dgm:presLayoutVars>
      </dgm:prSet>
      <dgm:spPr/>
    </dgm:pt>
    <dgm:pt modelId="{1450B9DF-948D-4AEC-BA7B-8D13F54E5772}" type="pres">
      <dgm:prSet presAssocID="{81AE2F5E-3F13-49F7-9706-61C5573EB373}" presName="L1TextContainer" presStyleLbl="revTx" presStyleIdx="7" presStyleCnt="12">
        <dgm:presLayoutVars>
          <dgm:chMax val="1"/>
          <dgm:chPref val="1"/>
          <dgm:bulletEnabled val="1"/>
        </dgm:presLayoutVars>
      </dgm:prSet>
      <dgm:spPr/>
    </dgm:pt>
    <dgm:pt modelId="{6A19AA88-D1C6-4F3E-A88C-5C4B24CBC71E}" type="pres">
      <dgm:prSet presAssocID="{81AE2F5E-3F13-49F7-9706-61C5573EB373}" presName="ConnectLine" presStyleLbl="sibTrans1D1" presStyleIdx="3" presStyleCnt="6"/>
      <dgm:spPr>
        <a:noFill/>
        <a:ln w="12700" cap="rnd" cmpd="sng" algn="ctr">
          <a:solidFill>
            <a:schemeClr val="accent6">
              <a:hueOff val="0"/>
              <a:satOff val="0"/>
              <a:lumOff val="0"/>
              <a:alphaOff val="0"/>
            </a:schemeClr>
          </a:solidFill>
          <a:prstDash val="dash"/>
        </a:ln>
        <a:effectLst/>
      </dgm:spPr>
    </dgm:pt>
    <dgm:pt modelId="{E1876017-D9AC-4FF0-B14D-77E77FF966A1}" type="pres">
      <dgm:prSet presAssocID="{81AE2F5E-3F13-49F7-9706-61C5573EB373}" presName="EmptyPlaceHolder" presStyleCnt="0"/>
      <dgm:spPr/>
    </dgm:pt>
    <dgm:pt modelId="{D67D08B9-0A98-4E1A-A742-C9466829AFFB}" type="pres">
      <dgm:prSet presAssocID="{A8B731CA-DD01-41C8-A868-EBB7274F4BB3}" presName="spaceBetweenRectangles" presStyleCnt="0"/>
      <dgm:spPr/>
    </dgm:pt>
    <dgm:pt modelId="{4D212653-3255-4964-ABA0-BC81D278EE3E}" type="pres">
      <dgm:prSet presAssocID="{63394895-D418-4799-A4A1-65CE7E131205}" presName="composite" presStyleCnt="0"/>
      <dgm:spPr/>
    </dgm:pt>
    <dgm:pt modelId="{28851840-E81F-4BA0-BCDA-8DDB9722BDDA}" type="pres">
      <dgm:prSet presAssocID="{63394895-D418-4799-A4A1-65CE7E131205}" presName="ConnectorPoint" presStyleLbl="lnNode1" presStyleIdx="4"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4999DF41-970D-4FD8-BEB2-2805DE4C6802}" type="pres">
      <dgm:prSet presAssocID="{63394895-D418-4799-A4A1-65CE7E131205}" presName="DropPinPlaceHolder" presStyleCnt="0"/>
      <dgm:spPr/>
    </dgm:pt>
    <dgm:pt modelId="{5285B62F-ACC9-4383-971D-AC235979CB88}" type="pres">
      <dgm:prSet presAssocID="{63394895-D418-4799-A4A1-65CE7E131205}" presName="DropPin" presStyleLbl="alignNode1" presStyleIdx="4" presStyleCnt="6"/>
      <dgm:spPr/>
    </dgm:pt>
    <dgm:pt modelId="{A0ABE84C-BCBC-43F2-9BBE-E838D97D89CA}" type="pres">
      <dgm:prSet presAssocID="{63394895-D418-4799-A4A1-65CE7E131205}" presName="Ellipse" presStyleLbl="fgAcc1" presStyleIdx="5" presStyleCnt="7"/>
      <dgm:spPr>
        <a:solidFill>
          <a:schemeClr val="lt1">
            <a:alpha val="90000"/>
            <a:hueOff val="0"/>
            <a:satOff val="0"/>
            <a:lumOff val="0"/>
            <a:alphaOff val="0"/>
          </a:schemeClr>
        </a:solidFill>
        <a:ln w="9525" cap="rnd" cmpd="sng" algn="ctr">
          <a:noFill/>
          <a:prstDash val="solid"/>
        </a:ln>
        <a:effectLst/>
      </dgm:spPr>
    </dgm:pt>
    <dgm:pt modelId="{528DE0CC-BE2C-48BD-A71D-AC00808F1CEE}" type="pres">
      <dgm:prSet presAssocID="{63394895-D418-4799-A4A1-65CE7E131205}" presName="L2TextContainer" presStyleLbl="revTx" presStyleIdx="8" presStyleCnt="12">
        <dgm:presLayoutVars>
          <dgm:bulletEnabled val="1"/>
        </dgm:presLayoutVars>
      </dgm:prSet>
      <dgm:spPr/>
    </dgm:pt>
    <dgm:pt modelId="{F77426EF-5C8F-48A0-8837-FE9F4643CE6C}" type="pres">
      <dgm:prSet presAssocID="{63394895-D418-4799-A4A1-65CE7E131205}" presName="L1TextContainer" presStyleLbl="revTx" presStyleIdx="9" presStyleCnt="12">
        <dgm:presLayoutVars>
          <dgm:chMax val="1"/>
          <dgm:chPref val="1"/>
          <dgm:bulletEnabled val="1"/>
        </dgm:presLayoutVars>
      </dgm:prSet>
      <dgm:spPr/>
    </dgm:pt>
    <dgm:pt modelId="{561D9B8E-DB5D-448C-8B14-9E1F3919AC10}" type="pres">
      <dgm:prSet presAssocID="{63394895-D418-4799-A4A1-65CE7E131205}" presName="ConnectLine" presStyleLbl="sibTrans1D1" presStyleIdx="4" presStyleCnt="6"/>
      <dgm:spPr>
        <a:noFill/>
        <a:ln w="12700" cap="rnd" cmpd="sng" algn="ctr">
          <a:solidFill>
            <a:schemeClr val="accent6">
              <a:hueOff val="0"/>
              <a:satOff val="0"/>
              <a:lumOff val="0"/>
              <a:alphaOff val="0"/>
            </a:schemeClr>
          </a:solidFill>
          <a:prstDash val="dash"/>
        </a:ln>
        <a:effectLst/>
      </dgm:spPr>
    </dgm:pt>
    <dgm:pt modelId="{C5DAE6D2-EA41-4E41-B757-4346D2C3690C}" type="pres">
      <dgm:prSet presAssocID="{63394895-D418-4799-A4A1-65CE7E131205}" presName="EmptyPlaceHolder" presStyleCnt="0"/>
      <dgm:spPr/>
    </dgm:pt>
    <dgm:pt modelId="{0FECB5EA-AB8A-4E01-A57E-4009F7E55981}" type="pres">
      <dgm:prSet presAssocID="{3C672BEF-B710-43F2-8A68-B40D38814AE6}" presName="spaceBetweenRectangles" presStyleCnt="0"/>
      <dgm:spPr/>
    </dgm:pt>
    <dgm:pt modelId="{F72211CB-871E-4AD0-8E30-D03C1790065C}" type="pres">
      <dgm:prSet presAssocID="{3AEDEB7D-33F0-46A1-A9CA-3CF2A222B973}" presName="composite" presStyleCnt="0"/>
      <dgm:spPr/>
    </dgm:pt>
    <dgm:pt modelId="{144F307E-0EBD-4B64-AC43-7EC1B0D7FCFC}" type="pres">
      <dgm:prSet presAssocID="{3AEDEB7D-33F0-46A1-A9CA-3CF2A222B973}" presName="ConnectorPoint" presStyleLbl="lnNode1" presStyleIdx="5" presStyleCnt="6"/>
      <dgm:spPr>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dgm:spPr>
    </dgm:pt>
    <dgm:pt modelId="{F14981D5-1EFD-43B3-ABB6-F91B209AF820}" type="pres">
      <dgm:prSet presAssocID="{3AEDEB7D-33F0-46A1-A9CA-3CF2A222B973}" presName="DropPinPlaceHolder" presStyleCnt="0"/>
      <dgm:spPr/>
    </dgm:pt>
    <dgm:pt modelId="{685359A1-0543-4DA3-A97A-90E01A287816}" type="pres">
      <dgm:prSet presAssocID="{3AEDEB7D-33F0-46A1-A9CA-3CF2A222B973}" presName="DropPin" presStyleLbl="alignNode1" presStyleIdx="5" presStyleCnt="6"/>
      <dgm:spPr/>
    </dgm:pt>
    <dgm:pt modelId="{702FBF32-DBFD-4054-B779-6FFAA2E5ECC4}" type="pres">
      <dgm:prSet presAssocID="{3AEDEB7D-33F0-46A1-A9CA-3CF2A222B973}" presName="Ellipse" presStyleLbl="fgAcc1" presStyleIdx="6" presStyleCnt="7"/>
      <dgm:spPr>
        <a:solidFill>
          <a:schemeClr val="lt1">
            <a:alpha val="90000"/>
            <a:hueOff val="0"/>
            <a:satOff val="0"/>
            <a:lumOff val="0"/>
            <a:alphaOff val="0"/>
          </a:schemeClr>
        </a:solidFill>
        <a:ln w="9525" cap="rnd" cmpd="sng" algn="ctr">
          <a:noFill/>
          <a:prstDash val="solid"/>
        </a:ln>
        <a:effectLst/>
      </dgm:spPr>
    </dgm:pt>
    <dgm:pt modelId="{1CC90A9C-38FC-433C-9543-17A16E8ECCA6}" type="pres">
      <dgm:prSet presAssocID="{3AEDEB7D-33F0-46A1-A9CA-3CF2A222B973}" presName="L2TextContainer" presStyleLbl="revTx" presStyleIdx="10" presStyleCnt="12">
        <dgm:presLayoutVars>
          <dgm:bulletEnabled val="1"/>
        </dgm:presLayoutVars>
      </dgm:prSet>
      <dgm:spPr/>
    </dgm:pt>
    <dgm:pt modelId="{1E005DA8-45E2-4D49-97F7-4C149FA1EADA}" type="pres">
      <dgm:prSet presAssocID="{3AEDEB7D-33F0-46A1-A9CA-3CF2A222B973}" presName="L1TextContainer" presStyleLbl="revTx" presStyleIdx="11" presStyleCnt="12">
        <dgm:presLayoutVars>
          <dgm:chMax val="1"/>
          <dgm:chPref val="1"/>
          <dgm:bulletEnabled val="1"/>
        </dgm:presLayoutVars>
      </dgm:prSet>
      <dgm:spPr/>
    </dgm:pt>
    <dgm:pt modelId="{D9DA45B2-D293-40B2-91D5-D5B453DF42D5}" type="pres">
      <dgm:prSet presAssocID="{3AEDEB7D-33F0-46A1-A9CA-3CF2A222B973}" presName="ConnectLine" presStyleLbl="sibTrans1D1" presStyleIdx="5" presStyleCnt="6"/>
      <dgm:spPr>
        <a:noFill/>
        <a:ln w="12700" cap="rnd" cmpd="sng" algn="ctr">
          <a:solidFill>
            <a:schemeClr val="accent6">
              <a:hueOff val="0"/>
              <a:satOff val="0"/>
              <a:lumOff val="0"/>
              <a:alphaOff val="0"/>
            </a:schemeClr>
          </a:solidFill>
          <a:prstDash val="dash"/>
        </a:ln>
        <a:effectLst/>
      </dgm:spPr>
    </dgm:pt>
    <dgm:pt modelId="{9EE1F273-B216-4120-8A8A-1DB1184437E6}" type="pres">
      <dgm:prSet presAssocID="{3AEDEB7D-33F0-46A1-A9CA-3CF2A222B973}" presName="EmptyPlaceHolder" presStyleCnt="0"/>
      <dgm:spPr/>
    </dgm:pt>
  </dgm:ptLst>
  <dgm:cxnLst>
    <dgm:cxn modelId="{8EB7B004-4AD3-4FE7-A7A4-40DB31B184F5}" srcId="{81AE2F5E-3F13-49F7-9706-61C5573EB373}" destId="{C5ADEF3E-79E5-4CD9-8613-FD60A735660E}" srcOrd="0" destOrd="0" parTransId="{CD5F5385-6389-4B15-9F43-C90644EB31BB}" sibTransId="{05C6A4F6-6245-45EE-9609-8EB1E3C5C596}"/>
    <dgm:cxn modelId="{CFAF8105-0C2A-4890-B6F3-3C8B20813B45}" type="presOf" srcId="{4E7CAD34-872F-48E9-8198-CE44C1459DA7}" destId="{528DE0CC-BE2C-48BD-A71D-AC00808F1CEE}" srcOrd="0" destOrd="0" presId="urn:microsoft.com/office/officeart/2017/3/layout/DropPinTimeline"/>
    <dgm:cxn modelId="{DEA05207-F399-428B-AEF8-7406FA8106A2}" type="presOf" srcId="{0222BEB0-D846-47E4-BA47-576659A5FB06}" destId="{1CC90A9C-38FC-433C-9543-17A16E8ECCA6}" srcOrd="0" destOrd="0" presId="urn:microsoft.com/office/officeart/2017/3/layout/DropPinTimeline"/>
    <dgm:cxn modelId="{4E8A6A0A-5BE8-453D-B5CE-C2FB2F8F1677}" srcId="{976C36C9-7EB0-4BC5-9DB3-5150D7AB6F48}" destId="{11E9A2DF-9187-4938-BE9A-88A3C585BF28}" srcOrd="1" destOrd="0" parTransId="{F75A0EA8-6885-4EEB-A4F4-740708290275}" sibTransId="{E915F2A1-3954-4D70-A378-5064EE7F738A}"/>
    <dgm:cxn modelId="{4488D10A-157B-458E-B841-2BFBB926F07A}" type="presOf" srcId="{F0E22DDB-386B-4A0F-823F-E72E52252A8E}" destId="{1CC90A9C-38FC-433C-9543-17A16E8ECCA6}" srcOrd="0" destOrd="3" presId="urn:microsoft.com/office/officeart/2017/3/layout/DropPinTimeline"/>
    <dgm:cxn modelId="{C6856F11-1430-4E3C-8CCF-D8F8163DBB07}" srcId="{976C36C9-7EB0-4BC5-9DB3-5150D7AB6F48}" destId="{F9945078-5669-4967-8896-670553C832B0}" srcOrd="0" destOrd="0" parTransId="{24CFC677-C844-453D-B4AA-FBC924062490}" sibTransId="{56657E88-01C5-4422-9DD8-07260B6D3151}"/>
    <dgm:cxn modelId="{F2914628-CE60-4378-B23C-A572B675A323}" type="presOf" srcId="{81AE2F5E-3F13-49F7-9706-61C5573EB373}" destId="{1450B9DF-948D-4AEC-BA7B-8D13F54E5772}" srcOrd="0" destOrd="0" presId="urn:microsoft.com/office/officeart/2017/3/layout/DropPinTimeline"/>
    <dgm:cxn modelId="{A3EB902C-2B53-4A50-997B-C7BA2ED62145}" srcId="{F9945078-5669-4967-8896-670553C832B0}" destId="{4B0B3A47-8E76-449D-9F41-D2B1EA88A90E}" srcOrd="0" destOrd="0" parTransId="{97DF68FC-9556-4EC8-8517-4F82595AA26D}" sibTransId="{531761E9-F31E-4C7F-8729-D306DD8D9662}"/>
    <dgm:cxn modelId="{25CF9C2D-4BB2-4286-9806-8D795C129B1C}" srcId="{3AEDEB7D-33F0-46A1-A9CA-3CF2A222B973}" destId="{F0E22DDB-386B-4A0F-823F-E72E52252A8E}" srcOrd="3" destOrd="0" parTransId="{ECC96CF9-A651-4EB5-B645-483CBCCFAC3C}" sibTransId="{40B62178-C809-4443-AC08-38B9E934B8CC}"/>
    <dgm:cxn modelId="{5F514E5B-C726-475C-8735-E22EA30FDBA7}" srcId="{976C36C9-7EB0-4BC5-9DB3-5150D7AB6F48}" destId="{3AEDEB7D-33F0-46A1-A9CA-3CF2A222B973}" srcOrd="5" destOrd="0" parTransId="{CAC8DD7B-E502-4FEB-B230-7D597E284FEE}" sibTransId="{85686492-DBCD-45F6-AA57-F0269E30CE75}"/>
    <dgm:cxn modelId="{427A1861-69B4-44FA-8889-80BFA12EF784}" type="presOf" srcId="{CB5E39B4-A448-47AC-B001-11A1F5DCC14D}" destId="{1CC90A9C-38FC-433C-9543-17A16E8ECCA6}" srcOrd="0" destOrd="2" presId="urn:microsoft.com/office/officeart/2017/3/layout/DropPinTimeline"/>
    <dgm:cxn modelId="{E8662C45-5977-40B9-BB5A-F31DAF789B26}" type="presOf" srcId="{2327BCE9-4738-44CA-8DE0-1970E3D4198C}" destId="{1CC90A9C-38FC-433C-9543-17A16E8ECCA6}" srcOrd="0" destOrd="1" presId="urn:microsoft.com/office/officeart/2017/3/layout/DropPinTimeline"/>
    <dgm:cxn modelId="{60DF1069-07D2-4D23-A8C1-9E2E9E4AFD1D}" type="presOf" srcId="{4B0B3A47-8E76-449D-9F41-D2B1EA88A90E}" destId="{447A7A60-EB8B-4884-AFFA-43F6544222EA}" srcOrd="0" destOrd="0" presId="urn:microsoft.com/office/officeart/2017/3/layout/DropPinTimeline"/>
    <dgm:cxn modelId="{86A4914D-A2A3-44D0-8E3D-2A8A360E5826}" type="presOf" srcId="{C5ADEF3E-79E5-4CD9-8613-FD60A735660E}" destId="{8F01CE7F-3FAB-40AE-89D9-998D369B75C2}" srcOrd="0" destOrd="0" presId="urn:microsoft.com/office/officeart/2017/3/layout/DropPinTimeline"/>
    <dgm:cxn modelId="{A6F4AF57-E2B5-443D-B1C8-4C4DD3844951}" type="presOf" srcId="{11E9A2DF-9187-4938-BE9A-88A3C585BF28}" destId="{ACDF40E8-AA44-47CE-B65E-6E2EA80EE56B}" srcOrd="0" destOrd="0" presId="urn:microsoft.com/office/officeart/2017/3/layout/DropPinTimeline"/>
    <dgm:cxn modelId="{64D2F658-E71C-4522-9B74-600FE03A46B2}" type="presOf" srcId="{3AEDEB7D-33F0-46A1-A9CA-3CF2A222B973}" destId="{1E005DA8-45E2-4D49-97F7-4C149FA1EADA}" srcOrd="0" destOrd="0" presId="urn:microsoft.com/office/officeart/2017/3/layout/DropPinTimeline"/>
    <dgm:cxn modelId="{12D4EC87-DBCE-4AA1-8FFB-6BBA38FFBB24}" srcId="{3AEDEB7D-33F0-46A1-A9CA-3CF2A222B973}" destId="{CB5E39B4-A448-47AC-B001-11A1F5DCC14D}" srcOrd="2" destOrd="0" parTransId="{F8B1517B-94B9-4BBD-8D07-B842563F811B}" sibTransId="{B48D9DA8-16E6-4B56-AC82-6D2F0F4ED6F8}"/>
    <dgm:cxn modelId="{3FDB0B88-7DB3-43B5-8B49-BB00766CABEC}" type="presOf" srcId="{F9945078-5669-4967-8896-670553C832B0}" destId="{2EB79800-124A-488C-AE80-CE77AB61CCA1}" srcOrd="0" destOrd="0" presId="urn:microsoft.com/office/officeart/2017/3/layout/DropPinTimeline"/>
    <dgm:cxn modelId="{6C41D59E-52C8-4ADF-ACCF-A654CAB3FB57}" type="presOf" srcId="{7D6EA86A-C9B2-48A9-8BB9-0AE5E499D518}" destId="{132E6699-8FE0-46AB-9804-5C944B6DAC53}" srcOrd="0" destOrd="0" presId="urn:microsoft.com/office/officeart/2017/3/layout/DropPinTimeline"/>
    <dgm:cxn modelId="{D523D9A0-E310-4902-804A-02AA6832D993}" srcId="{63394895-D418-4799-A4A1-65CE7E131205}" destId="{4E7CAD34-872F-48E9-8198-CE44C1459DA7}" srcOrd="0" destOrd="0" parTransId="{0CAE9173-35F2-4A3E-A622-9CA9D62F3481}" sibTransId="{A2F1E572-F93B-4C80-B00D-66BB45F066AE}"/>
    <dgm:cxn modelId="{D66E67A7-8182-4902-A2FE-47BA3173E49E}" type="presOf" srcId="{63394895-D418-4799-A4A1-65CE7E131205}" destId="{F77426EF-5C8F-48A0-8837-FE9F4643CE6C}" srcOrd="0" destOrd="0" presId="urn:microsoft.com/office/officeart/2017/3/layout/DropPinTimeline"/>
    <dgm:cxn modelId="{DC502FA8-6205-4FC4-9CA8-8D4C6E50AB7F}" srcId="{11E9A2DF-9187-4938-BE9A-88A3C585BF28}" destId="{7D6EA86A-C9B2-48A9-8BB9-0AE5E499D518}" srcOrd="0" destOrd="0" parTransId="{51EA8C1E-CB76-42A5-9717-C8A42B3806AC}" sibTransId="{9170A307-0A4B-44E1-BE2B-611AF6EEFFF5}"/>
    <dgm:cxn modelId="{F7D467A8-69E4-4853-AD33-BED8630CEE37}" srcId="{3AEDEB7D-33F0-46A1-A9CA-3CF2A222B973}" destId="{2327BCE9-4738-44CA-8DE0-1970E3D4198C}" srcOrd="1" destOrd="0" parTransId="{C7F516FA-6BAF-4F64-88DE-7B0B29AB1333}" sibTransId="{0858F0A1-F9C0-470F-A77E-39950A16149D}"/>
    <dgm:cxn modelId="{A7EDCCAB-8B0F-47C2-A70A-AA0255C58418}" srcId="{D18DC986-30BA-42B0-80F0-9D039058B44D}" destId="{9BE2706A-6A14-44FD-BC5C-B00FC4F8469D}" srcOrd="0" destOrd="0" parTransId="{6DC1BAB5-CCDF-4E67-B64F-0DF50BAA288B}" sibTransId="{16BE6D50-20B0-4B56-9F3E-D5F7D0845DB9}"/>
    <dgm:cxn modelId="{C3C65FAE-5C00-4670-BAF3-5AE1B15478B0}" type="presOf" srcId="{976C36C9-7EB0-4BC5-9DB3-5150D7AB6F48}" destId="{EA361F7A-BA42-4E60-B935-79A208107D72}" srcOrd="0" destOrd="0" presId="urn:microsoft.com/office/officeart/2017/3/layout/DropPinTimeline"/>
    <dgm:cxn modelId="{93EA3EB5-D0B9-46DD-858F-F4223CAFAA3E}" type="presOf" srcId="{D18DC986-30BA-42B0-80F0-9D039058B44D}" destId="{BAF8DDF7-53F1-41C0-A348-5E8C02C684A9}" srcOrd="0" destOrd="0" presId="urn:microsoft.com/office/officeart/2017/3/layout/DropPinTimeline"/>
    <dgm:cxn modelId="{AC883AB6-0009-4A89-B0B6-BB7F6EC0828A}" srcId="{976C36C9-7EB0-4BC5-9DB3-5150D7AB6F48}" destId="{81AE2F5E-3F13-49F7-9706-61C5573EB373}" srcOrd="3" destOrd="0" parTransId="{19A8EBF0-8500-4E7C-9978-77DA2DC3F8CA}" sibTransId="{A8B731CA-DD01-41C8-A868-EBB7274F4BB3}"/>
    <dgm:cxn modelId="{598EB6B7-9B0C-402D-A906-72BFC009DE49}" srcId="{976C36C9-7EB0-4BC5-9DB3-5150D7AB6F48}" destId="{D18DC986-30BA-42B0-80F0-9D039058B44D}" srcOrd="2" destOrd="0" parTransId="{BF7F58B5-639B-45B2-8D81-B572C67B92E4}" sibTransId="{4FAC1204-76F7-4749-91BE-06C079ACC261}"/>
    <dgm:cxn modelId="{34DA7EC3-D0FD-43CD-B00B-15A1FE833229}" srcId="{3AEDEB7D-33F0-46A1-A9CA-3CF2A222B973}" destId="{0222BEB0-D846-47E4-BA47-576659A5FB06}" srcOrd="0" destOrd="0" parTransId="{EA7531E9-FAC4-4F77-8292-3C457094BF06}" sibTransId="{F33F60F1-BFA2-4EEB-8A78-99814C0081AB}"/>
    <dgm:cxn modelId="{430B78F0-04F2-468C-A0F9-8C015C4C4708}" type="presOf" srcId="{9BE2706A-6A14-44FD-BC5C-B00FC4F8469D}" destId="{73E1918C-FDE0-49FC-A186-2D16356D1D84}" srcOrd="0" destOrd="0" presId="urn:microsoft.com/office/officeart/2017/3/layout/DropPinTimeline"/>
    <dgm:cxn modelId="{81C4C8FA-5535-426B-8390-678EBA22A93E}" srcId="{976C36C9-7EB0-4BC5-9DB3-5150D7AB6F48}" destId="{63394895-D418-4799-A4A1-65CE7E131205}" srcOrd="4" destOrd="0" parTransId="{F6D81098-612C-4864-930F-3352E8109596}" sibTransId="{3C672BEF-B710-43F2-8A68-B40D38814AE6}"/>
    <dgm:cxn modelId="{07A0CDE1-A0A0-476A-BDE4-766816FA01E7}" type="presParOf" srcId="{EA361F7A-BA42-4E60-B935-79A208107D72}" destId="{C3CD3801-137F-4055-99E4-895D21C76892}" srcOrd="0" destOrd="0" presId="urn:microsoft.com/office/officeart/2017/3/layout/DropPinTimeline"/>
    <dgm:cxn modelId="{272CB128-7D0C-400C-BD56-5AD1319F55CE}" type="presParOf" srcId="{EA361F7A-BA42-4E60-B935-79A208107D72}" destId="{CEC06C52-D40A-40FC-A190-B3E3097C231F}" srcOrd="1" destOrd="0" presId="urn:microsoft.com/office/officeart/2017/3/layout/DropPinTimeline"/>
    <dgm:cxn modelId="{2D696C4D-EE19-4E88-8F00-AD16AED8B54E}" type="presParOf" srcId="{CEC06C52-D40A-40FC-A190-B3E3097C231F}" destId="{6E9AAAC8-46AE-490E-84FC-23B96E677888}" srcOrd="0" destOrd="0" presId="urn:microsoft.com/office/officeart/2017/3/layout/DropPinTimeline"/>
    <dgm:cxn modelId="{DCCFB6C1-C05D-442B-ABFA-C8907E4A838A}" type="presParOf" srcId="{6E9AAAC8-46AE-490E-84FC-23B96E677888}" destId="{CDB9461B-AF1C-4EA7-A375-652830DEDB7F}" srcOrd="0" destOrd="0" presId="urn:microsoft.com/office/officeart/2017/3/layout/DropPinTimeline"/>
    <dgm:cxn modelId="{7EB50AB6-A311-4563-9FE3-2E31BE672016}" type="presParOf" srcId="{6E9AAAC8-46AE-490E-84FC-23B96E677888}" destId="{99BA6506-F3EF-4ED0-B91C-38F5CCC1C132}" srcOrd="1" destOrd="0" presId="urn:microsoft.com/office/officeart/2017/3/layout/DropPinTimeline"/>
    <dgm:cxn modelId="{3E1A3393-484B-4242-B53D-4E487F71DE06}" type="presParOf" srcId="{99BA6506-F3EF-4ED0-B91C-38F5CCC1C132}" destId="{C252AE20-BFA0-4282-AA78-9B6A11453F53}" srcOrd="0" destOrd="0" presId="urn:microsoft.com/office/officeart/2017/3/layout/DropPinTimeline"/>
    <dgm:cxn modelId="{826D8D97-BB80-4236-BAA4-7C3FB324B809}" type="presParOf" srcId="{99BA6506-F3EF-4ED0-B91C-38F5CCC1C132}" destId="{55D7658B-ACB6-4632-8CFC-793A6D1FB4AC}" srcOrd="1" destOrd="0" presId="urn:microsoft.com/office/officeart/2017/3/layout/DropPinTimeline"/>
    <dgm:cxn modelId="{6407F31C-BA56-4B20-8F29-1095E706CBEB}" type="presParOf" srcId="{6E9AAAC8-46AE-490E-84FC-23B96E677888}" destId="{447A7A60-EB8B-4884-AFFA-43F6544222EA}" srcOrd="2" destOrd="0" presId="urn:microsoft.com/office/officeart/2017/3/layout/DropPinTimeline"/>
    <dgm:cxn modelId="{710E5EF7-2E54-4683-8542-3E1811CFF543}" type="presParOf" srcId="{6E9AAAC8-46AE-490E-84FC-23B96E677888}" destId="{2EB79800-124A-488C-AE80-CE77AB61CCA1}" srcOrd="3" destOrd="0" presId="urn:microsoft.com/office/officeart/2017/3/layout/DropPinTimeline"/>
    <dgm:cxn modelId="{02322C48-3FC4-42C7-9BA6-0837900AE27D}" type="presParOf" srcId="{6E9AAAC8-46AE-490E-84FC-23B96E677888}" destId="{7498207A-1107-45B9-9513-A0710285ECDE}" srcOrd="4" destOrd="0" presId="urn:microsoft.com/office/officeart/2017/3/layout/DropPinTimeline"/>
    <dgm:cxn modelId="{F6339D72-FA89-43A2-AAE5-76E6F44CD00D}" type="presParOf" srcId="{6E9AAAC8-46AE-490E-84FC-23B96E677888}" destId="{8A0C2580-93DC-4E44-84A7-40A13951323C}" srcOrd="5" destOrd="0" presId="urn:microsoft.com/office/officeart/2017/3/layout/DropPinTimeline"/>
    <dgm:cxn modelId="{829B8C8D-9188-4D81-8E9C-9823FB9D6AC4}" type="presParOf" srcId="{CEC06C52-D40A-40FC-A190-B3E3097C231F}" destId="{4303CB6D-8417-4E31-A07C-F5F157AE3B7B}" srcOrd="1" destOrd="0" presId="urn:microsoft.com/office/officeart/2017/3/layout/DropPinTimeline"/>
    <dgm:cxn modelId="{E5E97D80-7739-43E4-B7BC-9723C9F1AC4A}" type="presParOf" srcId="{CEC06C52-D40A-40FC-A190-B3E3097C231F}" destId="{4B074257-75CB-41BC-AB77-F1839823D39D}" srcOrd="2" destOrd="0" presId="urn:microsoft.com/office/officeart/2017/3/layout/DropPinTimeline"/>
    <dgm:cxn modelId="{65D3B55C-DFE6-482B-AACA-D388CD82D2D3}" type="presParOf" srcId="{4B074257-75CB-41BC-AB77-F1839823D39D}" destId="{058B088F-1BE1-4070-BD44-1D51EC24CCD9}" srcOrd="0" destOrd="0" presId="urn:microsoft.com/office/officeart/2017/3/layout/DropPinTimeline"/>
    <dgm:cxn modelId="{F1F648A7-6477-4F62-9137-9494A93D4180}" type="presParOf" srcId="{4B074257-75CB-41BC-AB77-F1839823D39D}" destId="{551EB690-5E7B-494E-86DF-093DFA723F4B}" srcOrd="1" destOrd="0" presId="urn:microsoft.com/office/officeart/2017/3/layout/DropPinTimeline"/>
    <dgm:cxn modelId="{A16526CE-EA92-4DBB-B1D7-380601B182A2}" type="presParOf" srcId="{551EB690-5E7B-494E-86DF-093DFA723F4B}" destId="{5EE56409-938C-4253-8ABD-BACE6B33D50C}" srcOrd="0" destOrd="0" presId="urn:microsoft.com/office/officeart/2017/3/layout/DropPinTimeline"/>
    <dgm:cxn modelId="{78D04A80-A417-4554-86CF-7603D790D5AE}" type="presParOf" srcId="{551EB690-5E7B-494E-86DF-093DFA723F4B}" destId="{D06051E3-3BA1-4B50-8F07-C50C7390BC25}" srcOrd="1" destOrd="0" presId="urn:microsoft.com/office/officeart/2017/3/layout/DropPinTimeline"/>
    <dgm:cxn modelId="{58097EAC-8975-4284-8EF6-EC0D80268CE0}" type="presParOf" srcId="{4B074257-75CB-41BC-AB77-F1839823D39D}" destId="{132E6699-8FE0-46AB-9804-5C944B6DAC53}" srcOrd="2" destOrd="0" presId="urn:microsoft.com/office/officeart/2017/3/layout/DropPinTimeline"/>
    <dgm:cxn modelId="{A52D90F0-B278-4A8E-8049-50AEDE06981E}" type="presParOf" srcId="{4B074257-75CB-41BC-AB77-F1839823D39D}" destId="{ACDF40E8-AA44-47CE-B65E-6E2EA80EE56B}" srcOrd="3" destOrd="0" presId="urn:microsoft.com/office/officeart/2017/3/layout/DropPinTimeline"/>
    <dgm:cxn modelId="{B97827D3-4FAD-43AF-AC68-9FAF884E817D}" type="presParOf" srcId="{4B074257-75CB-41BC-AB77-F1839823D39D}" destId="{E4D1AF89-4464-459B-B1FC-BDD660204D00}" srcOrd="4" destOrd="0" presId="urn:microsoft.com/office/officeart/2017/3/layout/DropPinTimeline"/>
    <dgm:cxn modelId="{609A9118-49C7-4A4D-9658-B69B60826949}" type="presParOf" srcId="{4B074257-75CB-41BC-AB77-F1839823D39D}" destId="{3EAB4220-0EE5-4333-AB55-8219D229528D}" srcOrd="5" destOrd="0" presId="urn:microsoft.com/office/officeart/2017/3/layout/DropPinTimeline"/>
    <dgm:cxn modelId="{B3A1A0E5-809C-4B50-8B64-F2C44E199729}" type="presParOf" srcId="{CEC06C52-D40A-40FC-A190-B3E3097C231F}" destId="{8080EC8A-ABFF-4183-91E6-DB9E8A56B324}" srcOrd="3" destOrd="0" presId="urn:microsoft.com/office/officeart/2017/3/layout/DropPinTimeline"/>
    <dgm:cxn modelId="{43411278-0482-4FD2-905D-6E64F0FBDC2F}" type="presParOf" srcId="{CEC06C52-D40A-40FC-A190-B3E3097C231F}" destId="{3750B94C-03F6-4D92-AE91-435760BEA9FC}" srcOrd="4" destOrd="0" presId="urn:microsoft.com/office/officeart/2017/3/layout/DropPinTimeline"/>
    <dgm:cxn modelId="{7FED6E9F-9A16-43DE-91B5-DE4E25A587A5}" type="presParOf" srcId="{3750B94C-03F6-4D92-AE91-435760BEA9FC}" destId="{EA85DB2D-E489-46C8-9388-99D0AE56F425}" srcOrd="0" destOrd="0" presId="urn:microsoft.com/office/officeart/2017/3/layout/DropPinTimeline"/>
    <dgm:cxn modelId="{423B1E72-CF60-436D-8219-240F032C8CC5}" type="presParOf" srcId="{3750B94C-03F6-4D92-AE91-435760BEA9FC}" destId="{7B92D554-9FE9-45B0-B696-212A483F1C6D}" srcOrd="1" destOrd="0" presId="urn:microsoft.com/office/officeart/2017/3/layout/DropPinTimeline"/>
    <dgm:cxn modelId="{EECE48AB-724D-4E84-86A4-4576FE9112C7}" type="presParOf" srcId="{7B92D554-9FE9-45B0-B696-212A483F1C6D}" destId="{DC159F31-A372-4BB9-8BEB-4E3655FE7787}" srcOrd="0" destOrd="0" presId="urn:microsoft.com/office/officeart/2017/3/layout/DropPinTimeline"/>
    <dgm:cxn modelId="{2A205059-1D0A-4F8A-8D6E-CA94F2E303C8}" type="presParOf" srcId="{7B92D554-9FE9-45B0-B696-212A483F1C6D}" destId="{34DEAA58-763D-4962-91DF-87FD63F9A682}" srcOrd="1" destOrd="0" presId="urn:microsoft.com/office/officeart/2017/3/layout/DropPinTimeline"/>
    <dgm:cxn modelId="{5116B770-7F54-4C31-AB0D-64B4FC55DEEC}" type="presParOf" srcId="{3750B94C-03F6-4D92-AE91-435760BEA9FC}" destId="{73E1918C-FDE0-49FC-A186-2D16356D1D84}" srcOrd="2" destOrd="0" presId="urn:microsoft.com/office/officeart/2017/3/layout/DropPinTimeline"/>
    <dgm:cxn modelId="{63A9EECB-D507-4675-96F7-F7236D82FBA6}" type="presParOf" srcId="{3750B94C-03F6-4D92-AE91-435760BEA9FC}" destId="{BAF8DDF7-53F1-41C0-A348-5E8C02C684A9}" srcOrd="3" destOrd="0" presId="urn:microsoft.com/office/officeart/2017/3/layout/DropPinTimeline"/>
    <dgm:cxn modelId="{0C3D8F59-D7ED-4759-93E1-799FFA18B73B}" type="presParOf" srcId="{3750B94C-03F6-4D92-AE91-435760BEA9FC}" destId="{5B0E77C1-0E8C-485E-96FC-0607F2019889}" srcOrd="4" destOrd="0" presId="urn:microsoft.com/office/officeart/2017/3/layout/DropPinTimeline"/>
    <dgm:cxn modelId="{2F4A5857-1255-4A9E-B98B-AE3A46D66753}" type="presParOf" srcId="{3750B94C-03F6-4D92-AE91-435760BEA9FC}" destId="{BBEA3F3A-1D72-446B-B5AC-1EF188A66E9B}" srcOrd="5" destOrd="0" presId="urn:microsoft.com/office/officeart/2017/3/layout/DropPinTimeline"/>
    <dgm:cxn modelId="{8C629D7B-199A-4315-9F1A-7627AA467004}" type="presParOf" srcId="{CEC06C52-D40A-40FC-A190-B3E3097C231F}" destId="{8C727298-ABC6-403C-9E76-E155E9CB7D54}" srcOrd="5" destOrd="0" presId="urn:microsoft.com/office/officeart/2017/3/layout/DropPinTimeline"/>
    <dgm:cxn modelId="{31F33A0F-2FD7-4056-84E9-6A7BA4BBFFDD}" type="presParOf" srcId="{CEC06C52-D40A-40FC-A190-B3E3097C231F}" destId="{73257AF8-D684-4B4F-ABD8-F523A596BD1F}" srcOrd="6" destOrd="0" presId="urn:microsoft.com/office/officeart/2017/3/layout/DropPinTimeline"/>
    <dgm:cxn modelId="{0DDE391D-4263-416E-B1A1-A8FE50CACC55}" type="presParOf" srcId="{73257AF8-D684-4B4F-ABD8-F523A596BD1F}" destId="{77EF7A1A-AC2C-40FD-A39D-041F74102A3C}" srcOrd="0" destOrd="0" presId="urn:microsoft.com/office/officeart/2017/3/layout/DropPinTimeline"/>
    <dgm:cxn modelId="{8E2D5220-B020-4010-8C39-BF5C27C55F6C}" type="presParOf" srcId="{73257AF8-D684-4B4F-ABD8-F523A596BD1F}" destId="{B5AFCEE9-36A1-4EF0-960C-0685A1516144}" srcOrd="1" destOrd="0" presId="urn:microsoft.com/office/officeart/2017/3/layout/DropPinTimeline"/>
    <dgm:cxn modelId="{7A8D9AA2-7EDF-43E8-B0F4-921851159C65}" type="presParOf" srcId="{B5AFCEE9-36A1-4EF0-960C-0685A1516144}" destId="{2CAD5B57-20FC-45DC-A274-DCEFE5F4EFB9}" srcOrd="0" destOrd="0" presId="urn:microsoft.com/office/officeart/2017/3/layout/DropPinTimeline"/>
    <dgm:cxn modelId="{54548F50-6EE7-491A-B057-CCFE13A37330}" type="presParOf" srcId="{B5AFCEE9-36A1-4EF0-960C-0685A1516144}" destId="{20A4A2BB-AFF6-40DD-A3CE-2DE3E91560D6}" srcOrd="1" destOrd="0" presId="urn:microsoft.com/office/officeart/2017/3/layout/DropPinTimeline"/>
    <dgm:cxn modelId="{E4F723BC-DA77-4CB9-B01A-FA825F387DD2}" type="presParOf" srcId="{73257AF8-D684-4B4F-ABD8-F523A596BD1F}" destId="{8F01CE7F-3FAB-40AE-89D9-998D369B75C2}" srcOrd="2" destOrd="0" presId="urn:microsoft.com/office/officeart/2017/3/layout/DropPinTimeline"/>
    <dgm:cxn modelId="{A5A22B36-4F7F-4813-9A3E-1135FDA54D61}" type="presParOf" srcId="{73257AF8-D684-4B4F-ABD8-F523A596BD1F}" destId="{1450B9DF-948D-4AEC-BA7B-8D13F54E5772}" srcOrd="3" destOrd="0" presId="urn:microsoft.com/office/officeart/2017/3/layout/DropPinTimeline"/>
    <dgm:cxn modelId="{88186F02-80D4-4BD6-A930-9FDB5BD20998}" type="presParOf" srcId="{73257AF8-D684-4B4F-ABD8-F523A596BD1F}" destId="{6A19AA88-D1C6-4F3E-A88C-5C4B24CBC71E}" srcOrd="4" destOrd="0" presId="urn:microsoft.com/office/officeart/2017/3/layout/DropPinTimeline"/>
    <dgm:cxn modelId="{868352AE-8E37-4CEC-B190-535F9C963DCE}" type="presParOf" srcId="{73257AF8-D684-4B4F-ABD8-F523A596BD1F}" destId="{E1876017-D9AC-4FF0-B14D-77E77FF966A1}" srcOrd="5" destOrd="0" presId="urn:microsoft.com/office/officeart/2017/3/layout/DropPinTimeline"/>
    <dgm:cxn modelId="{06E1B2A0-E106-485C-9E91-D25AB956F2CC}" type="presParOf" srcId="{CEC06C52-D40A-40FC-A190-B3E3097C231F}" destId="{D67D08B9-0A98-4E1A-A742-C9466829AFFB}" srcOrd="7" destOrd="0" presId="urn:microsoft.com/office/officeart/2017/3/layout/DropPinTimeline"/>
    <dgm:cxn modelId="{5A46C333-AA38-4E6A-A968-F606C784DCA7}" type="presParOf" srcId="{CEC06C52-D40A-40FC-A190-B3E3097C231F}" destId="{4D212653-3255-4964-ABA0-BC81D278EE3E}" srcOrd="8" destOrd="0" presId="urn:microsoft.com/office/officeart/2017/3/layout/DropPinTimeline"/>
    <dgm:cxn modelId="{F1A9D13B-2C6C-4D12-ACA4-9354BFB02264}" type="presParOf" srcId="{4D212653-3255-4964-ABA0-BC81D278EE3E}" destId="{28851840-E81F-4BA0-BCDA-8DDB9722BDDA}" srcOrd="0" destOrd="0" presId="urn:microsoft.com/office/officeart/2017/3/layout/DropPinTimeline"/>
    <dgm:cxn modelId="{B3C956C6-FE8F-444E-87A6-5A2C562355CE}" type="presParOf" srcId="{4D212653-3255-4964-ABA0-BC81D278EE3E}" destId="{4999DF41-970D-4FD8-BEB2-2805DE4C6802}" srcOrd="1" destOrd="0" presId="urn:microsoft.com/office/officeart/2017/3/layout/DropPinTimeline"/>
    <dgm:cxn modelId="{54242348-E853-41ED-8281-49D28BBB56DE}" type="presParOf" srcId="{4999DF41-970D-4FD8-BEB2-2805DE4C6802}" destId="{5285B62F-ACC9-4383-971D-AC235979CB88}" srcOrd="0" destOrd="0" presId="urn:microsoft.com/office/officeart/2017/3/layout/DropPinTimeline"/>
    <dgm:cxn modelId="{15544CF9-1594-44B9-B7FF-2B5C3AF69289}" type="presParOf" srcId="{4999DF41-970D-4FD8-BEB2-2805DE4C6802}" destId="{A0ABE84C-BCBC-43F2-9BBE-E838D97D89CA}" srcOrd="1" destOrd="0" presId="urn:microsoft.com/office/officeart/2017/3/layout/DropPinTimeline"/>
    <dgm:cxn modelId="{80889E19-1292-4C41-95FC-2D794A9909C8}" type="presParOf" srcId="{4D212653-3255-4964-ABA0-BC81D278EE3E}" destId="{528DE0CC-BE2C-48BD-A71D-AC00808F1CEE}" srcOrd="2" destOrd="0" presId="urn:microsoft.com/office/officeart/2017/3/layout/DropPinTimeline"/>
    <dgm:cxn modelId="{B61E141D-E771-4A70-B3A8-105F9827131E}" type="presParOf" srcId="{4D212653-3255-4964-ABA0-BC81D278EE3E}" destId="{F77426EF-5C8F-48A0-8837-FE9F4643CE6C}" srcOrd="3" destOrd="0" presId="urn:microsoft.com/office/officeart/2017/3/layout/DropPinTimeline"/>
    <dgm:cxn modelId="{8543E3FE-3DB9-480E-9F2B-694F9306F089}" type="presParOf" srcId="{4D212653-3255-4964-ABA0-BC81D278EE3E}" destId="{561D9B8E-DB5D-448C-8B14-9E1F3919AC10}" srcOrd="4" destOrd="0" presId="urn:microsoft.com/office/officeart/2017/3/layout/DropPinTimeline"/>
    <dgm:cxn modelId="{128C641F-A22A-485E-8FCA-8EF1F504A232}" type="presParOf" srcId="{4D212653-3255-4964-ABA0-BC81D278EE3E}" destId="{C5DAE6D2-EA41-4E41-B757-4346D2C3690C}" srcOrd="5" destOrd="0" presId="urn:microsoft.com/office/officeart/2017/3/layout/DropPinTimeline"/>
    <dgm:cxn modelId="{E0FC11D7-9946-4B27-AE0D-1D7F6751DC3C}" type="presParOf" srcId="{CEC06C52-D40A-40FC-A190-B3E3097C231F}" destId="{0FECB5EA-AB8A-4E01-A57E-4009F7E55981}" srcOrd="9" destOrd="0" presId="urn:microsoft.com/office/officeart/2017/3/layout/DropPinTimeline"/>
    <dgm:cxn modelId="{BEDA5240-D8D9-4D74-83E2-53A07B76A098}" type="presParOf" srcId="{CEC06C52-D40A-40FC-A190-B3E3097C231F}" destId="{F72211CB-871E-4AD0-8E30-D03C1790065C}" srcOrd="10" destOrd="0" presId="urn:microsoft.com/office/officeart/2017/3/layout/DropPinTimeline"/>
    <dgm:cxn modelId="{524C2446-62E5-41F1-8815-351973D753D9}" type="presParOf" srcId="{F72211CB-871E-4AD0-8E30-D03C1790065C}" destId="{144F307E-0EBD-4B64-AC43-7EC1B0D7FCFC}" srcOrd="0" destOrd="0" presId="urn:microsoft.com/office/officeart/2017/3/layout/DropPinTimeline"/>
    <dgm:cxn modelId="{731044C7-6493-4219-803D-4E48EEF643DC}" type="presParOf" srcId="{F72211CB-871E-4AD0-8E30-D03C1790065C}" destId="{F14981D5-1EFD-43B3-ABB6-F91B209AF820}" srcOrd="1" destOrd="0" presId="urn:microsoft.com/office/officeart/2017/3/layout/DropPinTimeline"/>
    <dgm:cxn modelId="{E299024A-5027-403F-84CA-53E8D278134B}" type="presParOf" srcId="{F14981D5-1EFD-43B3-ABB6-F91B209AF820}" destId="{685359A1-0543-4DA3-A97A-90E01A287816}" srcOrd="0" destOrd="0" presId="urn:microsoft.com/office/officeart/2017/3/layout/DropPinTimeline"/>
    <dgm:cxn modelId="{AADB75C1-287E-4102-9778-F60F476EEE77}" type="presParOf" srcId="{F14981D5-1EFD-43B3-ABB6-F91B209AF820}" destId="{702FBF32-DBFD-4054-B779-6FFAA2E5ECC4}" srcOrd="1" destOrd="0" presId="urn:microsoft.com/office/officeart/2017/3/layout/DropPinTimeline"/>
    <dgm:cxn modelId="{5AB924E2-DDCA-453A-B953-BC4C9B4A23E7}" type="presParOf" srcId="{F72211CB-871E-4AD0-8E30-D03C1790065C}" destId="{1CC90A9C-38FC-433C-9543-17A16E8ECCA6}" srcOrd="2" destOrd="0" presId="urn:microsoft.com/office/officeart/2017/3/layout/DropPinTimeline"/>
    <dgm:cxn modelId="{84A9FF77-B2A1-4CD2-BC35-17FDC0DEADFD}" type="presParOf" srcId="{F72211CB-871E-4AD0-8E30-D03C1790065C}" destId="{1E005DA8-45E2-4D49-97F7-4C149FA1EADA}" srcOrd="3" destOrd="0" presId="urn:microsoft.com/office/officeart/2017/3/layout/DropPinTimeline"/>
    <dgm:cxn modelId="{4330BCA1-0986-4C5A-953F-4AF8ABD26FEE}" type="presParOf" srcId="{F72211CB-871E-4AD0-8E30-D03C1790065C}" destId="{D9DA45B2-D293-40B2-91D5-D5B453DF42D5}" srcOrd="4" destOrd="0" presId="urn:microsoft.com/office/officeart/2017/3/layout/DropPinTimeline"/>
    <dgm:cxn modelId="{F34C6BBB-9B96-4D21-94BA-8889F32B849F}" type="presParOf" srcId="{F72211CB-871E-4AD0-8E30-D03C1790065C}" destId="{9EE1F273-B216-4120-8A8A-1DB1184437E6}"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7EEAE-3A32-4DEC-872E-4C8078D26078}"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5B443763-8AF0-4245-AAEF-90211FD5EF13}">
      <dgm:prSet/>
      <dgm:spPr/>
      <dgm:t>
        <a:bodyPr/>
        <a:lstStyle/>
        <a:p>
          <a:pPr rtl="0"/>
          <a:r>
            <a:rPr lang="en-US" b="0" i="0">
              <a:latin typeface="Roboto Condensed" pitchFamily="2" charset="0"/>
              <a:ea typeface="Roboto Condensed" pitchFamily="2" charset="0"/>
            </a:rPr>
            <a:t>Threats</a:t>
          </a:r>
          <a:r>
            <a:rPr lang="en-US" b="0" i="0"/>
            <a:t>​</a:t>
          </a:r>
          <a:endParaRPr lang="en-US"/>
        </a:p>
      </dgm:t>
    </dgm:pt>
    <dgm:pt modelId="{A66AE9D9-9DE2-41BA-9709-ACD2E3E69439}" type="parTrans" cxnId="{0F7581FE-DA51-479E-BD67-3E4682EE1E71}">
      <dgm:prSet/>
      <dgm:spPr/>
      <dgm:t>
        <a:bodyPr/>
        <a:lstStyle/>
        <a:p>
          <a:endParaRPr lang="en-US"/>
        </a:p>
      </dgm:t>
    </dgm:pt>
    <dgm:pt modelId="{CF40AA06-BD3A-4598-B30E-C92E4A731E55}" type="sibTrans" cxnId="{0F7581FE-DA51-479E-BD67-3E4682EE1E71}">
      <dgm:prSet/>
      <dgm:spPr/>
      <dgm:t>
        <a:bodyPr/>
        <a:lstStyle/>
        <a:p>
          <a:endParaRPr lang="en-US"/>
        </a:p>
      </dgm:t>
    </dgm:pt>
    <dgm:pt modelId="{21FF5532-0AE0-46B4-92C7-4DDD8A2476CB}">
      <dgm:prSet/>
      <dgm:spPr/>
      <dgm:t>
        <a:bodyPr/>
        <a:lstStyle/>
        <a:p>
          <a:pPr rtl="0"/>
          <a:r>
            <a:rPr lang="en-US" b="0" i="0">
              <a:latin typeface="Roboto Condensed" pitchFamily="2" charset="0"/>
              <a:ea typeface="Roboto Condensed" pitchFamily="2" charset="0"/>
            </a:rPr>
            <a:t>Database and password synchronized​</a:t>
          </a:r>
          <a:endParaRPr lang="en-US">
            <a:latin typeface="Roboto Condensed" pitchFamily="2" charset="0"/>
            <a:ea typeface="Roboto Condensed" pitchFamily="2" charset="0"/>
          </a:endParaRPr>
        </a:p>
      </dgm:t>
    </dgm:pt>
    <dgm:pt modelId="{48208876-C5C6-4280-B487-AAC0B5E1257E}" type="parTrans" cxnId="{F1236EC3-1845-4627-B71A-297D0DF2F688}">
      <dgm:prSet/>
      <dgm:spPr/>
      <dgm:t>
        <a:bodyPr/>
        <a:lstStyle/>
        <a:p>
          <a:endParaRPr lang="en-US"/>
        </a:p>
      </dgm:t>
    </dgm:pt>
    <dgm:pt modelId="{B92AFAD0-2D10-479D-9DC4-C8835CEF695A}" type="sibTrans" cxnId="{F1236EC3-1845-4627-B71A-297D0DF2F688}">
      <dgm:prSet/>
      <dgm:spPr/>
      <dgm:t>
        <a:bodyPr/>
        <a:lstStyle/>
        <a:p>
          <a:endParaRPr lang="en-US"/>
        </a:p>
      </dgm:t>
    </dgm:pt>
    <dgm:pt modelId="{068B1ADB-10EB-4E7F-840C-08C8EE445FE6}">
      <dgm:prSet/>
      <dgm:spPr/>
      <dgm:t>
        <a:bodyPr/>
        <a:lstStyle/>
        <a:p>
          <a:pPr rtl="0"/>
          <a:r>
            <a:rPr lang="en-US" b="0" i="0">
              <a:latin typeface="Roboto Condensed" pitchFamily="2" charset="0"/>
              <a:ea typeface="Roboto Condensed" pitchFamily="2" charset="0"/>
            </a:rPr>
            <a:t>Cluster with different patch level may not be regulated​</a:t>
          </a:r>
          <a:endParaRPr lang="en-US">
            <a:latin typeface="Roboto Condensed" pitchFamily="2" charset="0"/>
            <a:ea typeface="Roboto Condensed" pitchFamily="2" charset="0"/>
          </a:endParaRPr>
        </a:p>
      </dgm:t>
    </dgm:pt>
    <dgm:pt modelId="{7680A7AB-BD6E-46E6-A175-02218D77801F}" type="parTrans" cxnId="{EDAB1D09-387A-46CC-9E90-47A8F049D80C}">
      <dgm:prSet/>
      <dgm:spPr/>
      <dgm:t>
        <a:bodyPr/>
        <a:lstStyle/>
        <a:p>
          <a:endParaRPr lang="en-US"/>
        </a:p>
      </dgm:t>
    </dgm:pt>
    <dgm:pt modelId="{C34B6C68-9E28-4E38-942C-CB016BD9150E}" type="sibTrans" cxnId="{EDAB1D09-387A-46CC-9E90-47A8F049D80C}">
      <dgm:prSet/>
      <dgm:spPr/>
      <dgm:t>
        <a:bodyPr/>
        <a:lstStyle/>
        <a:p>
          <a:endParaRPr lang="en-US"/>
        </a:p>
      </dgm:t>
    </dgm:pt>
    <dgm:pt modelId="{FF5B81E4-DE7A-4EF9-BF26-CD848C83C30B}">
      <dgm:prSet/>
      <dgm:spPr/>
      <dgm:t>
        <a:bodyPr/>
        <a:lstStyle/>
        <a:p>
          <a:pPr rtl="0"/>
          <a:r>
            <a:rPr lang="en-US" b="0" i="0">
              <a:latin typeface="Roboto Condensed" pitchFamily="2" charset="0"/>
              <a:ea typeface="Roboto Condensed" pitchFamily="2" charset="0"/>
            </a:rPr>
            <a:t>Team collaboration issue​</a:t>
          </a:r>
          <a:endParaRPr lang="en-US">
            <a:latin typeface="Roboto Condensed" pitchFamily="2" charset="0"/>
            <a:ea typeface="Roboto Condensed" pitchFamily="2" charset="0"/>
          </a:endParaRPr>
        </a:p>
      </dgm:t>
    </dgm:pt>
    <dgm:pt modelId="{8A149064-91CD-4F11-8129-E72FB238443E}" type="parTrans" cxnId="{6EDDC52F-BE8D-46F6-A4BB-0B2A9EB5B05B}">
      <dgm:prSet/>
      <dgm:spPr/>
      <dgm:t>
        <a:bodyPr/>
        <a:lstStyle/>
        <a:p>
          <a:endParaRPr lang="en-US"/>
        </a:p>
      </dgm:t>
    </dgm:pt>
    <dgm:pt modelId="{3117F5F1-147D-4778-8BE8-4D94ED967CF5}" type="sibTrans" cxnId="{6EDDC52F-BE8D-46F6-A4BB-0B2A9EB5B05B}">
      <dgm:prSet/>
      <dgm:spPr/>
      <dgm:t>
        <a:bodyPr/>
        <a:lstStyle/>
        <a:p>
          <a:endParaRPr lang="en-US"/>
        </a:p>
      </dgm:t>
    </dgm:pt>
    <dgm:pt modelId="{F448E4DC-1809-4DD2-87D9-C4D6B5A5FF74}">
      <dgm:prSet/>
      <dgm:spPr/>
      <dgm:t>
        <a:bodyPr/>
        <a:lstStyle/>
        <a:p>
          <a:pPr rtl="0"/>
          <a:r>
            <a:rPr lang="en-US" b="0" i="0">
              <a:latin typeface="Roboto Condensed" pitchFamily="2" charset="0"/>
              <a:ea typeface="Roboto Condensed" pitchFamily="2" charset="0"/>
            </a:rPr>
            <a:t>Master and login nodes have access to all of the other computers in the cluster​</a:t>
          </a:r>
          <a:endParaRPr lang="en-US">
            <a:latin typeface="Roboto Condensed" pitchFamily="2" charset="0"/>
            <a:ea typeface="Roboto Condensed" pitchFamily="2" charset="0"/>
          </a:endParaRPr>
        </a:p>
      </dgm:t>
    </dgm:pt>
    <dgm:pt modelId="{85A1ECB3-70BB-4795-82D3-8F3CD0B1CDB9}" type="parTrans" cxnId="{15C045A5-47D7-4162-B4FF-38A2AC98B3FA}">
      <dgm:prSet/>
      <dgm:spPr/>
      <dgm:t>
        <a:bodyPr/>
        <a:lstStyle/>
        <a:p>
          <a:endParaRPr lang="en-US"/>
        </a:p>
      </dgm:t>
    </dgm:pt>
    <dgm:pt modelId="{4E7744F6-0F1D-42E9-9AF2-AE7AE2F2CB89}" type="sibTrans" cxnId="{15C045A5-47D7-4162-B4FF-38A2AC98B3FA}">
      <dgm:prSet/>
      <dgm:spPr/>
      <dgm:t>
        <a:bodyPr/>
        <a:lstStyle/>
        <a:p>
          <a:endParaRPr lang="en-US"/>
        </a:p>
      </dgm:t>
    </dgm:pt>
    <dgm:pt modelId="{6683262F-81DC-45B7-8209-B4F2904CBE23}">
      <dgm:prSet/>
      <dgm:spPr/>
      <dgm:t>
        <a:bodyPr/>
        <a:lstStyle/>
        <a:p>
          <a:pPr rtl="0"/>
          <a:r>
            <a:rPr lang="en-US" b="0" i="0">
              <a:latin typeface="Roboto Condensed" pitchFamily="2" charset="0"/>
              <a:ea typeface="Roboto Condensed" pitchFamily="2" charset="0"/>
            </a:rPr>
            <a:t>Features</a:t>
          </a:r>
          <a:r>
            <a:rPr lang="en-US" b="0" i="0"/>
            <a:t>​</a:t>
          </a:r>
          <a:endParaRPr lang="en-US"/>
        </a:p>
      </dgm:t>
    </dgm:pt>
    <dgm:pt modelId="{0390B1BC-718F-4201-9993-83E647FEB942}" type="parTrans" cxnId="{4C762A22-3E74-48DB-9D40-1CEC460CB43F}">
      <dgm:prSet/>
      <dgm:spPr/>
      <dgm:t>
        <a:bodyPr/>
        <a:lstStyle/>
        <a:p>
          <a:endParaRPr lang="en-US"/>
        </a:p>
      </dgm:t>
    </dgm:pt>
    <dgm:pt modelId="{D8F0E4D7-B241-4546-AC65-5CF83DB0EB1F}" type="sibTrans" cxnId="{4C762A22-3E74-48DB-9D40-1CEC460CB43F}">
      <dgm:prSet/>
      <dgm:spPr/>
      <dgm:t>
        <a:bodyPr/>
        <a:lstStyle/>
        <a:p>
          <a:endParaRPr lang="en-US"/>
        </a:p>
      </dgm:t>
    </dgm:pt>
    <dgm:pt modelId="{020D259C-81C5-4FCD-A2B8-8610FEA011B7}">
      <dgm:prSet/>
      <dgm:spPr/>
      <dgm:t>
        <a:bodyPr/>
        <a:lstStyle/>
        <a:p>
          <a:pPr rtl="0"/>
          <a:r>
            <a:rPr lang="en-US" b="0" i="0">
              <a:latin typeface="Roboto Condensed" pitchFamily="2" charset="0"/>
              <a:ea typeface="Roboto Condensed" pitchFamily="2" charset="0"/>
            </a:rPr>
            <a:t>A virtual team of ten individuals who worked on security issues for Titan on a part-time, as-needed basis​</a:t>
          </a:r>
          <a:endParaRPr lang="en-US">
            <a:latin typeface="Roboto Condensed" pitchFamily="2" charset="0"/>
            <a:ea typeface="Roboto Condensed" pitchFamily="2" charset="0"/>
          </a:endParaRPr>
        </a:p>
      </dgm:t>
    </dgm:pt>
    <dgm:pt modelId="{A0867CEF-09FC-4C0D-9658-8CDBF427A112}" type="parTrans" cxnId="{9E83220F-354D-4645-82B8-8863B5851AC6}">
      <dgm:prSet/>
      <dgm:spPr/>
      <dgm:t>
        <a:bodyPr/>
        <a:lstStyle/>
        <a:p>
          <a:endParaRPr lang="en-US"/>
        </a:p>
      </dgm:t>
    </dgm:pt>
    <dgm:pt modelId="{9640035C-8E1F-4E12-ADE3-F4E115C38F70}" type="sibTrans" cxnId="{9E83220F-354D-4645-82B8-8863B5851AC6}">
      <dgm:prSet/>
      <dgm:spPr/>
      <dgm:t>
        <a:bodyPr/>
        <a:lstStyle/>
        <a:p>
          <a:endParaRPr lang="en-US"/>
        </a:p>
      </dgm:t>
    </dgm:pt>
    <dgm:pt modelId="{823AEB53-5847-4EFF-A8B8-2A0A2EE821D6}">
      <dgm:prSet/>
      <dgm:spPr/>
      <dgm:t>
        <a:bodyPr/>
        <a:lstStyle/>
        <a:p>
          <a:pPr rtl="0"/>
          <a:r>
            <a:rPr lang="en-US" b="0" i="0" err="1">
              <a:latin typeface="Roboto Condensed" pitchFamily="2" charset="0"/>
              <a:ea typeface="Roboto Condensed" pitchFamily="2" charset="0"/>
            </a:rPr>
            <a:t>UiO</a:t>
          </a:r>
          <a:r>
            <a:rPr lang="en-US" b="0" i="0">
              <a:latin typeface="Roboto Condensed" pitchFamily="2" charset="0"/>
              <a:ea typeface="Roboto Condensed" pitchFamily="2" charset="0"/>
            </a:rPr>
            <a:t> network operations team responsible for updating and patching systems running on Titan​</a:t>
          </a:r>
          <a:endParaRPr lang="en-US">
            <a:latin typeface="Roboto Condensed" pitchFamily="2" charset="0"/>
            <a:ea typeface="Roboto Condensed" pitchFamily="2" charset="0"/>
          </a:endParaRPr>
        </a:p>
      </dgm:t>
    </dgm:pt>
    <dgm:pt modelId="{2C127928-F32A-4317-9FE6-786AFBF7DCD0}" type="parTrans" cxnId="{80743FF3-5DA8-4EDB-AE5C-8AC135E812C6}">
      <dgm:prSet/>
      <dgm:spPr/>
      <dgm:t>
        <a:bodyPr/>
        <a:lstStyle/>
        <a:p>
          <a:endParaRPr lang="en-US"/>
        </a:p>
      </dgm:t>
    </dgm:pt>
    <dgm:pt modelId="{BDE673C3-9473-4DED-944C-5F694A95BC3D}" type="sibTrans" cxnId="{80743FF3-5DA8-4EDB-AE5C-8AC135E812C6}">
      <dgm:prSet/>
      <dgm:spPr/>
      <dgm:t>
        <a:bodyPr/>
        <a:lstStyle/>
        <a:p>
          <a:endParaRPr lang="en-US"/>
        </a:p>
      </dgm:t>
    </dgm:pt>
    <dgm:pt modelId="{B1A9E1E3-ABDA-4C70-A1E9-34B94815F35F}">
      <dgm:prSet/>
      <dgm:spPr/>
      <dgm:t>
        <a:bodyPr/>
        <a:lstStyle/>
        <a:p>
          <a:pPr rtl="0"/>
          <a:r>
            <a:rPr lang="en-US" b="0" i="0">
              <a:latin typeface="Roboto Condensed" pitchFamily="2" charset="0"/>
              <a:ea typeface="Roboto Condensed" pitchFamily="2" charset="0"/>
            </a:rPr>
            <a:t>Objects</a:t>
          </a:r>
          <a:r>
            <a:rPr lang="en-US" b="0" i="0"/>
            <a:t>​</a:t>
          </a:r>
          <a:endParaRPr lang="en-US"/>
        </a:p>
      </dgm:t>
    </dgm:pt>
    <dgm:pt modelId="{8C2D873C-0250-473D-9037-77FCD14B3640}" type="parTrans" cxnId="{4DDC88F7-3250-4635-A5BA-1F3B677DB786}">
      <dgm:prSet/>
      <dgm:spPr/>
      <dgm:t>
        <a:bodyPr/>
        <a:lstStyle/>
        <a:p>
          <a:endParaRPr lang="en-US"/>
        </a:p>
      </dgm:t>
    </dgm:pt>
    <dgm:pt modelId="{89AA06D4-312B-41C6-A3BA-3A4DDAEBCDC4}" type="sibTrans" cxnId="{4DDC88F7-3250-4635-A5BA-1F3B677DB786}">
      <dgm:prSet/>
      <dgm:spPr/>
      <dgm:t>
        <a:bodyPr/>
        <a:lstStyle/>
        <a:p>
          <a:endParaRPr lang="en-US"/>
        </a:p>
      </dgm:t>
    </dgm:pt>
    <dgm:pt modelId="{ACADD1DC-58E0-4F25-AD50-4EA13557E100}">
      <dgm:prSet/>
      <dgm:spPr/>
      <dgm:t>
        <a:bodyPr/>
        <a:lstStyle/>
        <a:p>
          <a:pPr rtl="0"/>
          <a:r>
            <a:rPr lang="en-US" b="0" i="0">
              <a:latin typeface="Roboto Condensed" pitchFamily="2" charset="0"/>
              <a:ea typeface="Roboto Condensed" pitchFamily="2" charset="0"/>
            </a:rPr>
            <a:t>Username and password​</a:t>
          </a:r>
          <a:endParaRPr lang="en-US">
            <a:latin typeface="Roboto Condensed" pitchFamily="2" charset="0"/>
            <a:ea typeface="Roboto Condensed" pitchFamily="2" charset="0"/>
          </a:endParaRPr>
        </a:p>
      </dgm:t>
    </dgm:pt>
    <dgm:pt modelId="{13E89976-B865-4A27-98AA-0DB5C9DF27E5}" type="parTrans" cxnId="{3A26A25B-A69A-468D-89C8-759337B1FC48}">
      <dgm:prSet/>
      <dgm:spPr/>
      <dgm:t>
        <a:bodyPr/>
        <a:lstStyle/>
        <a:p>
          <a:endParaRPr lang="en-US"/>
        </a:p>
      </dgm:t>
    </dgm:pt>
    <dgm:pt modelId="{871707E4-0CB8-4B1D-923D-183213E75DE9}" type="sibTrans" cxnId="{3A26A25B-A69A-468D-89C8-759337B1FC48}">
      <dgm:prSet/>
      <dgm:spPr/>
      <dgm:t>
        <a:bodyPr/>
        <a:lstStyle/>
        <a:p>
          <a:endParaRPr lang="en-US"/>
        </a:p>
      </dgm:t>
    </dgm:pt>
    <dgm:pt modelId="{DBB64F08-3CEF-4ED2-AEE4-87A9CEE09A73}">
      <dgm:prSet/>
      <dgm:spPr/>
      <dgm:t>
        <a:bodyPr/>
        <a:lstStyle/>
        <a:p>
          <a:pPr rtl="0"/>
          <a:r>
            <a:rPr lang="en-US" b="0" i="0">
              <a:latin typeface="Roboto Condensed" pitchFamily="2" charset="0"/>
              <a:ea typeface="Roboto Condensed" pitchFamily="2" charset="0"/>
            </a:rPr>
            <a:t>Scientific data​</a:t>
          </a:r>
          <a:endParaRPr lang="en-US">
            <a:latin typeface="Roboto Condensed" pitchFamily="2" charset="0"/>
            <a:ea typeface="Roboto Condensed" pitchFamily="2" charset="0"/>
          </a:endParaRPr>
        </a:p>
      </dgm:t>
    </dgm:pt>
    <dgm:pt modelId="{C6BDC2EC-E4DA-4121-9717-B817B25D513E}" type="parTrans" cxnId="{3D363408-B6DC-4F70-A1FE-693FAC7E8ACE}">
      <dgm:prSet/>
      <dgm:spPr/>
      <dgm:t>
        <a:bodyPr/>
        <a:lstStyle/>
        <a:p>
          <a:endParaRPr lang="en-US"/>
        </a:p>
      </dgm:t>
    </dgm:pt>
    <dgm:pt modelId="{90AA67A3-2179-4F23-811F-4BC01592D7D2}" type="sibTrans" cxnId="{3D363408-B6DC-4F70-A1FE-693FAC7E8ACE}">
      <dgm:prSet/>
      <dgm:spPr/>
      <dgm:t>
        <a:bodyPr/>
        <a:lstStyle/>
        <a:p>
          <a:endParaRPr lang="en-US"/>
        </a:p>
      </dgm:t>
    </dgm:pt>
    <dgm:pt modelId="{EB6A4564-8E3D-4249-8649-CD878993C4BB}" type="pres">
      <dgm:prSet presAssocID="{87C7EEAE-3A32-4DEC-872E-4C8078D26078}" presName="diagram" presStyleCnt="0">
        <dgm:presLayoutVars>
          <dgm:dir/>
          <dgm:animLvl val="lvl"/>
          <dgm:resizeHandles val="exact"/>
        </dgm:presLayoutVars>
      </dgm:prSet>
      <dgm:spPr/>
    </dgm:pt>
    <dgm:pt modelId="{4B06E913-0241-4AB2-8584-42904BB4F051}" type="pres">
      <dgm:prSet presAssocID="{5B443763-8AF0-4245-AAEF-90211FD5EF13}" presName="compNode" presStyleCnt="0"/>
      <dgm:spPr/>
    </dgm:pt>
    <dgm:pt modelId="{A7B780A6-59E4-497B-9D6B-2B92C591F9D9}" type="pres">
      <dgm:prSet presAssocID="{5B443763-8AF0-4245-AAEF-90211FD5EF13}" presName="childRect" presStyleLbl="bgAcc1" presStyleIdx="0" presStyleCnt="3">
        <dgm:presLayoutVars>
          <dgm:bulletEnabled val="1"/>
        </dgm:presLayoutVars>
      </dgm:prSet>
      <dgm:spPr/>
    </dgm:pt>
    <dgm:pt modelId="{3784D6DD-50DE-4E1F-92A1-D0B32F303E11}" type="pres">
      <dgm:prSet presAssocID="{5B443763-8AF0-4245-AAEF-90211FD5EF13}" presName="parentText" presStyleLbl="node1" presStyleIdx="0" presStyleCnt="0">
        <dgm:presLayoutVars>
          <dgm:chMax val="0"/>
          <dgm:bulletEnabled val="1"/>
        </dgm:presLayoutVars>
      </dgm:prSet>
      <dgm:spPr/>
    </dgm:pt>
    <dgm:pt modelId="{736A97DE-2091-4781-B8D5-01213C593A16}" type="pres">
      <dgm:prSet presAssocID="{5B443763-8AF0-4245-AAEF-90211FD5EF13}" presName="parentRect" presStyleLbl="alignNode1" presStyleIdx="0" presStyleCnt="3"/>
      <dgm:spPr/>
    </dgm:pt>
    <dgm:pt modelId="{3A20E756-EFB0-420D-9A16-CC20939941F8}" type="pres">
      <dgm:prSet presAssocID="{5B443763-8AF0-4245-AAEF-90211FD5EF13}" presName="adorn" presStyleLbl="fgAccFollowNode1" presStyleIdx="0" presStyleCnt="3"/>
      <dgm:spPr>
        <a:blipFill rotWithShape="1">
          <a:blip xmlns:r="http://schemas.openxmlformats.org/officeDocument/2006/relationships" r:embed="rId1"/>
          <a:stretch>
            <a:fillRect/>
          </a:stretch>
        </a:blipFill>
      </dgm:spPr>
    </dgm:pt>
    <dgm:pt modelId="{A25BFB49-C3C4-4A9D-8C51-06D8168F5E5C}" type="pres">
      <dgm:prSet presAssocID="{CF40AA06-BD3A-4598-B30E-C92E4A731E55}" presName="sibTrans" presStyleLbl="sibTrans2D1" presStyleIdx="0" presStyleCnt="0"/>
      <dgm:spPr/>
    </dgm:pt>
    <dgm:pt modelId="{3318AA58-160D-4621-99CC-6844571F38B4}" type="pres">
      <dgm:prSet presAssocID="{6683262F-81DC-45B7-8209-B4F2904CBE23}" presName="compNode" presStyleCnt="0"/>
      <dgm:spPr/>
    </dgm:pt>
    <dgm:pt modelId="{EE6562C8-06A9-4EBE-B3FC-276E24954725}" type="pres">
      <dgm:prSet presAssocID="{6683262F-81DC-45B7-8209-B4F2904CBE23}" presName="childRect" presStyleLbl="bgAcc1" presStyleIdx="1" presStyleCnt="3">
        <dgm:presLayoutVars>
          <dgm:bulletEnabled val="1"/>
        </dgm:presLayoutVars>
      </dgm:prSet>
      <dgm:spPr/>
    </dgm:pt>
    <dgm:pt modelId="{313DD052-97B9-47CE-8E33-71DD271A7672}" type="pres">
      <dgm:prSet presAssocID="{6683262F-81DC-45B7-8209-B4F2904CBE23}" presName="parentText" presStyleLbl="node1" presStyleIdx="0" presStyleCnt="0">
        <dgm:presLayoutVars>
          <dgm:chMax val="0"/>
          <dgm:bulletEnabled val="1"/>
        </dgm:presLayoutVars>
      </dgm:prSet>
      <dgm:spPr/>
    </dgm:pt>
    <dgm:pt modelId="{0957C48B-32F6-4B05-BA01-7915F963B7CA}" type="pres">
      <dgm:prSet presAssocID="{6683262F-81DC-45B7-8209-B4F2904CBE23}" presName="parentRect" presStyleLbl="alignNode1" presStyleIdx="1" presStyleCnt="3"/>
      <dgm:spPr/>
    </dgm:pt>
    <dgm:pt modelId="{2678D9F5-6EDF-4150-B2A7-21EB694D48CE}" type="pres">
      <dgm:prSet presAssocID="{6683262F-81DC-45B7-8209-B4F2904CBE23}" presName="adorn" presStyleLbl="fgAccFollowNode1" presStyleIdx="1" presStyleCnt="3"/>
      <dgm:spPr>
        <a:blipFill rotWithShape="1">
          <a:blip xmlns:r="http://schemas.openxmlformats.org/officeDocument/2006/relationships" r:embed="rId2"/>
          <a:stretch>
            <a:fillRect/>
          </a:stretch>
        </a:blipFill>
      </dgm:spPr>
    </dgm:pt>
    <dgm:pt modelId="{BD6651E4-81A4-4D3B-9C12-088B7D3B41AF}" type="pres">
      <dgm:prSet presAssocID="{D8F0E4D7-B241-4546-AC65-5CF83DB0EB1F}" presName="sibTrans" presStyleLbl="sibTrans2D1" presStyleIdx="0" presStyleCnt="0"/>
      <dgm:spPr/>
    </dgm:pt>
    <dgm:pt modelId="{30461386-5D4A-43F2-8F07-BDE05BC7369C}" type="pres">
      <dgm:prSet presAssocID="{B1A9E1E3-ABDA-4C70-A1E9-34B94815F35F}" presName="compNode" presStyleCnt="0"/>
      <dgm:spPr/>
    </dgm:pt>
    <dgm:pt modelId="{4748611D-1D17-4E87-A240-E41D96C1846B}" type="pres">
      <dgm:prSet presAssocID="{B1A9E1E3-ABDA-4C70-A1E9-34B94815F35F}" presName="childRect" presStyleLbl="bgAcc1" presStyleIdx="2" presStyleCnt="3">
        <dgm:presLayoutVars>
          <dgm:bulletEnabled val="1"/>
        </dgm:presLayoutVars>
      </dgm:prSet>
      <dgm:spPr/>
    </dgm:pt>
    <dgm:pt modelId="{D885BB35-9810-496A-9812-BE55622DF6EE}" type="pres">
      <dgm:prSet presAssocID="{B1A9E1E3-ABDA-4C70-A1E9-34B94815F35F}" presName="parentText" presStyleLbl="node1" presStyleIdx="0" presStyleCnt="0">
        <dgm:presLayoutVars>
          <dgm:chMax val="0"/>
          <dgm:bulletEnabled val="1"/>
        </dgm:presLayoutVars>
      </dgm:prSet>
      <dgm:spPr/>
    </dgm:pt>
    <dgm:pt modelId="{B7BDFCAC-45B0-4AC5-B277-1325FFFC648D}" type="pres">
      <dgm:prSet presAssocID="{B1A9E1E3-ABDA-4C70-A1E9-34B94815F35F}" presName="parentRect" presStyleLbl="alignNode1" presStyleIdx="2" presStyleCnt="3"/>
      <dgm:spPr/>
    </dgm:pt>
    <dgm:pt modelId="{ED93E4B4-2565-4834-B2C2-8FE451233E17}" type="pres">
      <dgm:prSet presAssocID="{B1A9E1E3-ABDA-4C70-A1E9-34B94815F35F}" presName="adorn" presStyleLbl="fgAccFollowNode1" presStyleIdx="2" presStyleCnt="3"/>
      <dgm:spPr>
        <a:blipFill rotWithShape="1">
          <a:blip xmlns:r="http://schemas.openxmlformats.org/officeDocument/2006/relationships" r:embed="rId3"/>
          <a:stretch>
            <a:fillRect/>
          </a:stretch>
        </a:blipFill>
      </dgm:spPr>
    </dgm:pt>
  </dgm:ptLst>
  <dgm:cxnLst>
    <dgm:cxn modelId="{3D363408-B6DC-4F70-A1FE-693FAC7E8ACE}" srcId="{B1A9E1E3-ABDA-4C70-A1E9-34B94815F35F}" destId="{DBB64F08-3CEF-4ED2-AEE4-87A9CEE09A73}" srcOrd="1" destOrd="0" parTransId="{C6BDC2EC-E4DA-4121-9717-B817B25D513E}" sibTransId="{90AA67A3-2179-4F23-811F-4BC01592D7D2}"/>
    <dgm:cxn modelId="{EDAB1D09-387A-46CC-9E90-47A8F049D80C}" srcId="{5B443763-8AF0-4245-AAEF-90211FD5EF13}" destId="{068B1ADB-10EB-4E7F-840C-08C8EE445FE6}" srcOrd="1" destOrd="0" parTransId="{7680A7AB-BD6E-46E6-A175-02218D77801F}" sibTransId="{C34B6C68-9E28-4E38-942C-CB016BD9150E}"/>
    <dgm:cxn modelId="{9E83220F-354D-4645-82B8-8863B5851AC6}" srcId="{6683262F-81DC-45B7-8209-B4F2904CBE23}" destId="{020D259C-81C5-4FCD-A2B8-8610FEA011B7}" srcOrd="0" destOrd="0" parTransId="{A0867CEF-09FC-4C0D-9658-8CDBF427A112}" sibTransId="{9640035C-8E1F-4E12-ADE3-F4E115C38F70}"/>
    <dgm:cxn modelId="{0FBDCF12-8B07-45F3-8BEA-E5DA5BF77422}" type="presOf" srcId="{D8F0E4D7-B241-4546-AC65-5CF83DB0EB1F}" destId="{BD6651E4-81A4-4D3B-9C12-088B7D3B41AF}" srcOrd="0" destOrd="0" presId="urn:microsoft.com/office/officeart/2005/8/layout/bList2"/>
    <dgm:cxn modelId="{4C762A22-3E74-48DB-9D40-1CEC460CB43F}" srcId="{87C7EEAE-3A32-4DEC-872E-4C8078D26078}" destId="{6683262F-81DC-45B7-8209-B4F2904CBE23}" srcOrd="1" destOrd="0" parTransId="{0390B1BC-718F-4201-9993-83E647FEB942}" sibTransId="{D8F0E4D7-B241-4546-AC65-5CF83DB0EB1F}"/>
    <dgm:cxn modelId="{174B1428-BBF1-48EC-B3ED-11DDE36FC2A6}" type="presOf" srcId="{5B443763-8AF0-4245-AAEF-90211FD5EF13}" destId="{3784D6DD-50DE-4E1F-92A1-D0B32F303E11}" srcOrd="0" destOrd="0" presId="urn:microsoft.com/office/officeart/2005/8/layout/bList2"/>
    <dgm:cxn modelId="{15A5DF2A-2BF7-4833-941B-D69998218AC8}" type="presOf" srcId="{21FF5532-0AE0-46B4-92C7-4DDD8A2476CB}" destId="{A7B780A6-59E4-497B-9D6B-2B92C591F9D9}" srcOrd="0" destOrd="0" presId="urn:microsoft.com/office/officeart/2005/8/layout/bList2"/>
    <dgm:cxn modelId="{6EDDC52F-BE8D-46F6-A4BB-0B2A9EB5B05B}" srcId="{5B443763-8AF0-4245-AAEF-90211FD5EF13}" destId="{FF5B81E4-DE7A-4EF9-BF26-CD848C83C30B}" srcOrd="2" destOrd="0" parTransId="{8A149064-91CD-4F11-8129-E72FB238443E}" sibTransId="{3117F5F1-147D-4778-8BE8-4D94ED967CF5}"/>
    <dgm:cxn modelId="{E49E7F3B-8979-464F-A623-B1DF92EED063}" type="presOf" srcId="{068B1ADB-10EB-4E7F-840C-08C8EE445FE6}" destId="{A7B780A6-59E4-497B-9D6B-2B92C591F9D9}" srcOrd="0" destOrd="1" presId="urn:microsoft.com/office/officeart/2005/8/layout/bList2"/>
    <dgm:cxn modelId="{3A26A25B-A69A-468D-89C8-759337B1FC48}" srcId="{B1A9E1E3-ABDA-4C70-A1E9-34B94815F35F}" destId="{ACADD1DC-58E0-4F25-AD50-4EA13557E100}" srcOrd="0" destOrd="0" parTransId="{13E89976-B865-4A27-98AA-0DB5C9DF27E5}" sibTransId="{871707E4-0CB8-4B1D-923D-183213E75DE9}"/>
    <dgm:cxn modelId="{22577244-B6BB-4560-B820-8BE97A312DF4}" type="presOf" srcId="{FF5B81E4-DE7A-4EF9-BF26-CD848C83C30B}" destId="{A7B780A6-59E4-497B-9D6B-2B92C591F9D9}" srcOrd="0" destOrd="2" presId="urn:microsoft.com/office/officeart/2005/8/layout/bList2"/>
    <dgm:cxn modelId="{0314BC48-B91D-4A7B-9C04-A900C5F9E780}" type="presOf" srcId="{6683262F-81DC-45B7-8209-B4F2904CBE23}" destId="{0957C48B-32F6-4B05-BA01-7915F963B7CA}" srcOrd="1" destOrd="0" presId="urn:microsoft.com/office/officeart/2005/8/layout/bList2"/>
    <dgm:cxn modelId="{1F6E5C52-8F92-4EBE-B698-77FCDCF40B6E}" type="presOf" srcId="{87C7EEAE-3A32-4DEC-872E-4C8078D26078}" destId="{EB6A4564-8E3D-4249-8649-CD878993C4BB}" srcOrd="0" destOrd="0" presId="urn:microsoft.com/office/officeart/2005/8/layout/bList2"/>
    <dgm:cxn modelId="{67C48A52-DA77-4F14-AB41-F363650B66CC}" type="presOf" srcId="{823AEB53-5847-4EFF-A8B8-2A0A2EE821D6}" destId="{EE6562C8-06A9-4EBE-B3FC-276E24954725}" srcOrd="0" destOrd="1" presId="urn:microsoft.com/office/officeart/2005/8/layout/bList2"/>
    <dgm:cxn modelId="{622B289C-49E0-4ED0-83FE-566494EB90F4}" type="presOf" srcId="{B1A9E1E3-ABDA-4C70-A1E9-34B94815F35F}" destId="{B7BDFCAC-45B0-4AC5-B277-1325FFFC648D}" srcOrd="1" destOrd="0" presId="urn:microsoft.com/office/officeart/2005/8/layout/bList2"/>
    <dgm:cxn modelId="{15C045A5-47D7-4162-B4FF-38A2AC98B3FA}" srcId="{5B443763-8AF0-4245-AAEF-90211FD5EF13}" destId="{F448E4DC-1809-4DD2-87D9-C4D6B5A5FF74}" srcOrd="3" destOrd="0" parTransId="{85A1ECB3-70BB-4795-82D3-8F3CD0B1CDB9}" sibTransId="{4E7744F6-0F1D-42E9-9AF2-AE7AE2F2CB89}"/>
    <dgm:cxn modelId="{F1236EC3-1845-4627-B71A-297D0DF2F688}" srcId="{5B443763-8AF0-4245-AAEF-90211FD5EF13}" destId="{21FF5532-0AE0-46B4-92C7-4DDD8A2476CB}" srcOrd="0" destOrd="0" parTransId="{48208876-C5C6-4280-B487-AAC0B5E1257E}" sibTransId="{B92AFAD0-2D10-479D-9DC4-C8835CEF695A}"/>
    <dgm:cxn modelId="{2144DBC5-6D40-44F1-B589-5525B0C6ECE0}" type="presOf" srcId="{ACADD1DC-58E0-4F25-AD50-4EA13557E100}" destId="{4748611D-1D17-4E87-A240-E41D96C1846B}" srcOrd="0" destOrd="0" presId="urn:microsoft.com/office/officeart/2005/8/layout/bList2"/>
    <dgm:cxn modelId="{03A156CB-63CD-4663-9585-538B7617BC7A}" type="presOf" srcId="{6683262F-81DC-45B7-8209-B4F2904CBE23}" destId="{313DD052-97B9-47CE-8E33-71DD271A7672}" srcOrd="0" destOrd="0" presId="urn:microsoft.com/office/officeart/2005/8/layout/bList2"/>
    <dgm:cxn modelId="{CF52C1CE-B0CD-4899-AC78-4A83D23B43D5}" type="presOf" srcId="{CF40AA06-BD3A-4598-B30E-C92E4A731E55}" destId="{A25BFB49-C3C4-4A9D-8C51-06D8168F5E5C}" srcOrd="0" destOrd="0" presId="urn:microsoft.com/office/officeart/2005/8/layout/bList2"/>
    <dgm:cxn modelId="{42B383D4-B358-4E0E-8A1D-60399356C076}" type="presOf" srcId="{DBB64F08-3CEF-4ED2-AEE4-87A9CEE09A73}" destId="{4748611D-1D17-4E87-A240-E41D96C1846B}" srcOrd="0" destOrd="1" presId="urn:microsoft.com/office/officeart/2005/8/layout/bList2"/>
    <dgm:cxn modelId="{ABDF58DD-E0AB-4533-80FD-C3867889AC62}" type="presOf" srcId="{B1A9E1E3-ABDA-4C70-A1E9-34B94815F35F}" destId="{D885BB35-9810-496A-9812-BE55622DF6EE}" srcOrd="0" destOrd="0" presId="urn:microsoft.com/office/officeart/2005/8/layout/bList2"/>
    <dgm:cxn modelId="{EB7B72EC-F6EE-413C-8B8D-016178239525}" type="presOf" srcId="{F448E4DC-1809-4DD2-87D9-C4D6B5A5FF74}" destId="{A7B780A6-59E4-497B-9D6B-2B92C591F9D9}" srcOrd="0" destOrd="3" presId="urn:microsoft.com/office/officeart/2005/8/layout/bList2"/>
    <dgm:cxn modelId="{AE10B4EF-3042-423D-BA7F-348AA36A9668}" type="presOf" srcId="{020D259C-81C5-4FCD-A2B8-8610FEA011B7}" destId="{EE6562C8-06A9-4EBE-B3FC-276E24954725}" srcOrd="0" destOrd="0" presId="urn:microsoft.com/office/officeart/2005/8/layout/bList2"/>
    <dgm:cxn modelId="{80743FF3-5DA8-4EDB-AE5C-8AC135E812C6}" srcId="{6683262F-81DC-45B7-8209-B4F2904CBE23}" destId="{823AEB53-5847-4EFF-A8B8-2A0A2EE821D6}" srcOrd="1" destOrd="0" parTransId="{2C127928-F32A-4317-9FE6-786AFBF7DCD0}" sibTransId="{BDE673C3-9473-4DED-944C-5F694A95BC3D}"/>
    <dgm:cxn modelId="{4DDC88F7-3250-4635-A5BA-1F3B677DB786}" srcId="{87C7EEAE-3A32-4DEC-872E-4C8078D26078}" destId="{B1A9E1E3-ABDA-4C70-A1E9-34B94815F35F}" srcOrd="2" destOrd="0" parTransId="{8C2D873C-0250-473D-9037-77FCD14B3640}" sibTransId="{89AA06D4-312B-41C6-A3BA-3A4DDAEBCDC4}"/>
    <dgm:cxn modelId="{604BA9F7-F944-4879-BE2E-AE9640A11B99}" type="presOf" srcId="{5B443763-8AF0-4245-AAEF-90211FD5EF13}" destId="{736A97DE-2091-4781-B8D5-01213C593A16}" srcOrd="1" destOrd="0" presId="urn:microsoft.com/office/officeart/2005/8/layout/bList2"/>
    <dgm:cxn modelId="{0F7581FE-DA51-479E-BD67-3E4682EE1E71}" srcId="{87C7EEAE-3A32-4DEC-872E-4C8078D26078}" destId="{5B443763-8AF0-4245-AAEF-90211FD5EF13}" srcOrd="0" destOrd="0" parTransId="{A66AE9D9-9DE2-41BA-9709-ACD2E3E69439}" sibTransId="{CF40AA06-BD3A-4598-B30E-C92E4A731E55}"/>
    <dgm:cxn modelId="{C77FDA1D-613C-42C9-AE9C-1AAFE6476976}" type="presParOf" srcId="{EB6A4564-8E3D-4249-8649-CD878993C4BB}" destId="{4B06E913-0241-4AB2-8584-42904BB4F051}" srcOrd="0" destOrd="0" presId="urn:microsoft.com/office/officeart/2005/8/layout/bList2"/>
    <dgm:cxn modelId="{B8CFE675-A86D-47B9-91D8-FA1EB7199934}" type="presParOf" srcId="{4B06E913-0241-4AB2-8584-42904BB4F051}" destId="{A7B780A6-59E4-497B-9D6B-2B92C591F9D9}" srcOrd="0" destOrd="0" presId="urn:microsoft.com/office/officeart/2005/8/layout/bList2"/>
    <dgm:cxn modelId="{68F7F30A-3F88-42C5-848A-B4A5E5C6BA3D}" type="presParOf" srcId="{4B06E913-0241-4AB2-8584-42904BB4F051}" destId="{3784D6DD-50DE-4E1F-92A1-D0B32F303E11}" srcOrd="1" destOrd="0" presId="urn:microsoft.com/office/officeart/2005/8/layout/bList2"/>
    <dgm:cxn modelId="{CB003ED7-F914-42DA-B4FA-3D5CEE23D317}" type="presParOf" srcId="{4B06E913-0241-4AB2-8584-42904BB4F051}" destId="{736A97DE-2091-4781-B8D5-01213C593A16}" srcOrd="2" destOrd="0" presId="urn:microsoft.com/office/officeart/2005/8/layout/bList2"/>
    <dgm:cxn modelId="{FE1667FD-36ED-423B-B173-2E54F830BD57}" type="presParOf" srcId="{4B06E913-0241-4AB2-8584-42904BB4F051}" destId="{3A20E756-EFB0-420D-9A16-CC20939941F8}" srcOrd="3" destOrd="0" presId="urn:microsoft.com/office/officeart/2005/8/layout/bList2"/>
    <dgm:cxn modelId="{5E8CEEE1-11E7-48E9-8499-5400472EBA2E}" type="presParOf" srcId="{EB6A4564-8E3D-4249-8649-CD878993C4BB}" destId="{A25BFB49-C3C4-4A9D-8C51-06D8168F5E5C}" srcOrd="1" destOrd="0" presId="urn:microsoft.com/office/officeart/2005/8/layout/bList2"/>
    <dgm:cxn modelId="{71B97624-9850-4E82-BACC-7E28C2E76A21}" type="presParOf" srcId="{EB6A4564-8E3D-4249-8649-CD878993C4BB}" destId="{3318AA58-160D-4621-99CC-6844571F38B4}" srcOrd="2" destOrd="0" presId="urn:microsoft.com/office/officeart/2005/8/layout/bList2"/>
    <dgm:cxn modelId="{1BB6AEFD-E572-4741-8783-82B84CC937EE}" type="presParOf" srcId="{3318AA58-160D-4621-99CC-6844571F38B4}" destId="{EE6562C8-06A9-4EBE-B3FC-276E24954725}" srcOrd="0" destOrd="0" presId="urn:microsoft.com/office/officeart/2005/8/layout/bList2"/>
    <dgm:cxn modelId="{76AD925B-E7C5-43CA-9B6D-309BAF54DBA5}" type="presParOf" srcId="{3318AA58-160D-4621-99CC-6844571F38B4}" destId="{313DD052-97B9-47CE-8E33-71DD271A7672}" srcOrd="1" destOrd="0" presId="urn:microsoft.com/office/officeart/2005/8/layout/bList2"/>
    <dgm:cxn modelId="{4DE3BBDD-E792-4314-8D89-FD4B207DE89A}" type="presParOf" srcId="{3318AA58-160D-4621-99CC-6844571F38B4}" destId="{0957C48B-32F6-4B05-BA01-7915F963B7CA}" srcOrd="2" destOrd="0" presId="urn:microsoft.com/office/officeart/2005/8/layout/bList2"/>
    <dgm:cxn modelId="{47E5619F-D7EC-4C84-87DD-C5CA7F255FAB}" type="presParOf" srcId="{3318AA58-160D-4621-99CC-6844571F38B4}" destId="{2678D9F5-6EDF-4150-B2A7-21EB694D48CE}" srcOrd="3" destOrd="0" presId="urn:microsoft.com/office/officeart/2005/8/layout/bList2"/>
    <dgm:cxn modelId="{66BBF4D6-EB46-4533-A137-E2BD06B60F53}" type="presParOf" srcId="{EB6A4564-8E3D-4249-8649-CD878993C4BB}" destId="{BD6651E4-81A4-4D3B-9C12-088B7D3B41AF}" srcOrd="3" destOrd="0" presId="urn:microsoft.com/office/officeart/2005/8/layout/bList2"/>
    <dgm:cxn modelId="{8A386404-310A-4DE3-ADB2-B102AB7B0BF8}" type="presParOf" srcId="{EB6A4564-8E3D-4249-8649-CD878993C4BB}" destId="{30461386-5D4A-43F2-8F07-BDE05BC7369C}" srcOrd="4" destOrd="0" presId="urn:microsoft.com/office/officeart/2005/8/layout/bList2"/>
    <dgm:cxn modelId="{68490FFF-F71F-4232-9EC6-07A63AA3C030}" type="presParOf" srcId="{30461386-5D4A-43F2-8F07-BDE05BC7369C}" destId="{4748611D-1D17-4E87-A240-E41D96C1846B}" srcOrd="0" destOrd="0" presId="urn:microsoft.com/office/officeart/2005/8/layout/bList2"/>
    <dgm:cxn modelId="{6555E2C4-CAD2-4851-92AA-5E93D440F516}" type="presParOf" srcId="{30461386-5D4A-43F2-8F07-BDE05BC7369C}" destId="{D885BB35-9810-496A-9812-BE55622DF6EE}" srcOrd="1" destOrd="0" presId="urn:microsoft.com/office/officeart/2005/8/layout/bList2"/>
    <dgm:cxn modelId="{EDF3AC1D-F942-4A4F-BF62-0485685C5C4E}" type="presParOf" srcId="{30461386-5D4A-43F2-8F07-BDE05BC7369C}" destId="{B7BDFCAC-45B0-4AC5-B277-1325FFFC648D}" srcOrd="2" destOrd="0" presId="urn:microsoft.com/office/officeart/2005/8/layout/bList2"/>
    <dgm:cxn modelId="{79AA5520-FFE0-4473-B643-5088DB789181}" type="presParOf" srcId="{30461386-5D4A-43F2-8F07-BDE05BC7369C}" destId="{ED93E4B4-2565-4834-B2C2-8FE451233E1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F44EAC-06CF-4900-90B6-46CA1FE1BC9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32FF7E8-C212-4B96-BF23-E2BE97502317}">
      <dgm:prSet/>
      <dgm:spPr/>
      <dgm:t>
        <a:bodyPr/>
        <a:lstStyle/>
        <a:p>
          <a:r>
            <a:rPr lang="en-US">
              <a:latin typeface="Roboto Condensed" pitchFamily="2" charset="0"/>
              <a:ea typeface="Roboto Condensed" pitchFamily="2" charset="0"/>
            </a:rPr>
            <a:t>Know What You Have</a:t>
          </a:r>
        </a:p>
      </dgm:t>
    </dgm:pt>
    <dgm:pt modelId="{87EE87BA-6FE0-45EC-B22E-87D4C5C91926}" type="parTrans" cxnId="{82340206-2B4F-4E16-891D-3571F4BF3381}">
      <dgm:prSet/>
      <dgm:spPr/>
      <dgm:t>
        <a:bodyPr/>
        <a:lstStyle/>
        <a:p>
          <a:endParaRPr lang="en-US"/>
        </a:p>
      </dgm:t>
    </dgm:pt>
    <dgm:pt modelId="{B428D0F0-B5D8-4529-ACAD-2B70C5F28272}" type="sibTrans" cxnId="{82340206-2B4F-4E16-891D-3571F4BF3381}">
      <dgm:prSet/>
      <dgm:spPr/>
      <dgm:t>
        <a:bodyPr/>
        <a:lstStyle/>
        <a:p>
          <a:endParaRPr lang="en-US"/>
        </a:p>
      </dgm:t>
    </dgm:pt>
    <dgm:pt modelId="{0233CBCC-D1EC-493D-AFC1-07AD1DEB12CA}">
      <dgm:prSet/>
      <dgm:spPr/>
      <dgm:t>
        <a:bodyPr/>
        <a:lstStyle/>
        <a:p>
          <a:r>
            <a:rPr lang="en-US">
              <a:latin typeface="Roboto Condensed" pitchFamily="2" charset="0"/>
              <a:ea typeface="Roboto Condensed" pitchFamily="2" charset="0"/>
            </a:rPr>
            <a:t>Most sensitive data needs to be identified and given maximum protection</a:t>
          </a:r>
        </a:p>
      </dgm:t>
    </dgm:pt>
    <dgm:pt modelId="{172440E2-3FB7-47D7-ADA0-E103C78B5206}" type="parTrans" cxnId="{3B9C343C-A81E-442A-8EAE-D0799AD190B0}">
      <dgm:prSet/>
      <dgm:spPr/>
      <dgm:t>
        <a:bodyPr/>
        <a:lstStyle/>
        <a:p>
          <a:endParaRPr lang="en-US"/>
        </a:p>
      </dgm:t>
    </dgm:pt>
    <dgm:pt modelId="{5C8CE3A5-0F25-4BB3-8D3D-76F64EE90128}" type="sibTrans" cxnId="{3B9C343C-A81E-442A-8EAE-D0799AD190B0}">
      <dgm:prSet/>
      <dgm:spPr/>
      <dgm:t>
        <a:bodyPr/>
        <a:lstStyle/>
        <a:p>
          <a:endParaRPr lang="en-US"/>
        </a:p>
      </dgm:t>
    </dgm:pt>
    <dgm:pt modelId="{11EB898E-8C21-4648-A381-E13AE022F743}">
      <dgm:prSet/>
      <dgm:spPr/>
      <dgm:t>
        <a:bodyPr/>
        <a:lstStyle/>
        <a:p>
          <a:r>
            <a:rPr lang="en-US">
              <a:latin typeface="Roboto Condensed" pitchFamily="2" charset="0"/>
              <a:ea typeface="Roboto Condensed" pitchFamily="2" charset="0"/>
            </a:rPr>
            <a:t>Communicate with Stakeholders</a:t>
          </a:r>
        </a:p>
      </dgm:t>
    </dgm:pt>
    <dgm:pt modelId="{D40F1796-6E58-4426-8C5B-34D03088AA06}" type="parTrans" cxnId="{2F815A9A-700E-4112-AE0E-19F7325D4B5A}">
      <dgm:prSet/>
      <dgm:spPr/>
      <dgm:t>
        <a:bodyPr/>
        <a:lstStyle/>
        <a:p>
          <a:endParaRPr lang="en-US"/>
        </a:p>
      </dgm:t>
    </dgm:pt>
    <dgm:pt modelId="{AE4BDFEC-7108-4642-9858-DC53F7167615}" type="sibTrans" cxnId="{2F815A9A-700E-4112-AE0E-19F7325D4B5A}">
      <dgm:prSet/>
      <dgm:spPr/>
      <dgm:t>
        <a:bodyPr/>
        <a:lstStyle/>
        <a:p>
          <a:endParaRPr lang="en-US"/>
        </a:p>
      </dgm:t>
    </dgm:pt>
    <dgm:pt modelId="{8613ECE8-52AE-434F-9FD2-D168396DF541}">
      <dgm:prSet/>
      <dgm:spPr/>
      <dgm:t>
        <a:bodyPr/>
        <a:lstStyle/>
        <a:p>
          <a:r>
            <a:rPr lang="en-US">
              <a:latin typeface="Roboto Condensed" pitchFamily="2" charset="0"/>
              <a:ea typeface="Roboto Condensed" pitchFamily="2" charset="0"/>
            </a:rPr>
            <a:t>This makes for a dynamic user base chat requires diligent execution of a well-defined protocol for promptly granting and revoking access</a:t>
          </a:r>
        </a:p>
      </dgm:t>
    </dgm:pt>
    <dgm:pt modelId="{5A065AAD-8AEB-40BE-A57D-D119D9E54EE0}" type="parTrans" cxnId="{EACAB2F8-12A7-4E86-97D5-1F857D490A0A}">
      <dgm:prSet/>
      <dgm:spPr/>
      <dgm:t>
        <a:bodyPr/>
        <a:lstStyle/>
        <a:p>
          <a:endParaRPr lang="en-US"/>
        </a:p>
      </dgm:t>
    </dgm:pt>
    <dgm:pt modelId="{FA9984DA-E835-4FD1-990A-D8FC4C3364DB}" type="sibTrans" cxnId="{EACAB2F8-12A7-4E86-97D5-1F857D490A0A}">
      <dgm:prSet/>
      <dgm:spPr/>
      <dgm:t>
        <a:bodyPr/>
        <a:lstStyle/>
        <a:p>
          <a:endParaRPr lang="en-US"/>
        </a:p>
      </dgm:t>
    </dgm:pt>
    <dgm:pt modelId="{02B8C493-4ED3-4BA5-879A-B152E677FB04}">
      <dgm:prSet/>
      <dgm:spPr/>
      <dgm:t>
        <a:bodyPr/>
        <a:lstStyle/>
        <a:p>
          <a:r>
            <a:rPr lang="en-US">
              <a:latin typeface="Roboto Condensed" pitchFamily="2" charset="0"/>
              <a:ea typeface="Roboto Condensed" pitchFamily="2" charset="0"/>
            </a:rPr>
            <a:t>Incident Response Plan Not in Place</a:t>
          </a:r>
        </a:p>
      </dgm:t>
    </dgm:pt>
    <dgm:pt modelId="{55829851-8828-4C34-8C19-C5A77B0517DB}" type="parTrans" cxnId="{30FF688F-9282-4E60-A04B-6AE34B284E5F}">
      <dgm:prSet/>
      <dgm:spPr/>
      <dgm:t>
        <a:bodyPr/>
        <a:lstStyle/>
        <a:p>
          <a:endParaRPr lang="en-US"/>
        </a:p>
      </dgm:t>
    </dgm:pt>
    <dgm:pt modelId="{AE1CE6AF-C55D-48E4-BCF3-85520A834565}" type="sibTrans" cxnId="{30FF688F-9282-4E60-A04B-6AE34B284E5F}">
      <dgm:prSet/>
      <dgm:spPr/>
      <dgm:t>
        <a:bodyPr/>
        <a:lstStyle/>
        <a:p>
          <a:endParaRPr lang="en-US"/>
        </a:p>
      </dgm:t>
    </dgm:pt>
    <dgm:pt modelId="{1DFE466A-8892-4584-9A0F-BB03A6688EAF}">
      <dgm:prSet/>
      <dgm:spPr/>
      <dgm:t>
        <a:bodyPr/>
        <a:lstStyle/>
        <a:p>
          <a:r>
            <a:rPr lang="en-US">
              <a:latin typeface="Roboto Condensed" pitchFamily="2" charset="0"/>
              <a:ea typeface="Roboto Condensed" pitchFamily="2" charset="0"/>
            </a:rPr>
            <a:t>The Incident response plan is like a fire safety plan;it needs to be developed by someone with experience of working with the institution.</a:t>
          </a:r>
        </a:p>
      </dgm:t>
    </dgm:pt>
    <dgm:pt modelId="{D2A50790-8EE1-4979-BB35-1601182B8693}" type="parTrans" cxnId="{23EA5B0B-6FEB-44DB-9AE9-B59ED9D3D49C}">
      <dgm:prSet/>
      <dgm:spPr/>
      <dgm:t>
        <a:bodyPr/>
        <a:lstStyle/>
        <a:p>
          <a:endParaRPr lang="en-US"/>
        </a:p>
      </dgm:t>
    </dgm:pt>
    <dgm:pt modelId="{B28B81E7-53CB-4228-A2F8-433B57B55607}" type="sibTrans" cxnId="{23EA5B0B-6FEB-44DB-9AE9-B59ED9D3D49C}">
      <dgm:prSet/>
      <dgm:spPr/>
      <dgm:t>
        <a:bodyPr/>
        <a:lstStyle/>
        <a:p>
          <a:endParaRPr lang="en-US"/>
        </a:p>
      </dgm:t>
    </dgm:pt>
    <dgm:pt modelId="{940CEA89-33F4-4241-8582-14E583F8E88F}">
      <dgm:prSet/>
      <dgm:spPr/>
      <dgm:t>
        <a:bodyPr/>
        <a:lstStyle/>
        <a:p>
          <a:endParaRPr lang="en-US"/>
        </a:p>
      </dgm:t>
    </dgm:pt>
    <dgm:pt modelId="{96E676DD-F6E0-4E6C-8DB9-DE4CCC90087B}" type="parTrans" cxnId="{4EBB39DA-98DE-4317-895E-285360A9A3F7}">
      <dgm:prSet/>
      <dgm:spPr/>
      <dgm:t>
        <a:bodyPr/>
        <a:lstStyle/>
        <a:p>
          <a:endParaRPr lang="en-US"/>
        </a:p>
      </dgm:t>
    </dgm:pt>
    <dgm:pt modelId="{FCD871B3-7233-466F-938D-41BED55F9673}" type="sibTrans" cxnId="{4EBB39DA-98DE-4317-895E-285360A9A3F7}">
      <dgm:prSet/>
      <dgm:spPr/>
      <dgm:t>
        <a:bodyPr/>
        <a:lstStyle/>
        <a:p>
          <a:endParaRPr lang="en-US"/>
        </a:p>
      </dgm:t>
    </dgm:pt>
    <dgm:pt modelId="{DE0D8CFC-FEDC-407A-B846-811F108511A6}" type="pres">
      <dgm:prSet presAssocID="{76F44EAC-06CF-4900-90B6-46CA1FE1BC90}" presName="Name0" presStyleCnt="0">
        <dgm:presLayoutVars>
          <dgm:dir/>
          <dgm:resizeHandles val="exact"/>
        </dgm:presLayoutVars>
      </dgm:prSet>
      <dgm:spPr/>
    </dgm:pt>
    <dgm:pt modelId="{32E4447F-023D-4419-BFFC-AF19D9C974B9}" type="pres">
      <dgm:prSet presAssocID="{032FF7E8-C212-4B96-BF23-E2BE97502317}" presName="node" presStyleLbl="node1" presStyleIdx="0" presStyleCnt="3" custLinFactNeighborX="-3284" custLinFactNeighborY="0">
        <dgm:presLayoutVars>
          <dgm:bulletEnabled val="1"/>
        </dgm:presLayoutVars>
      </dgm:prSet>
      <dgm:spPr/>
    </dgm:pt>
    <dgm:pt modelId="{3810BF11-0F44-4213-9C6F-E866FDB57E64}" type="pres">
      <dgm:prSet presAssocID="{B428D0F0-B5D8-4529-ACAD-2B70C5F28272}" presName="sibTrans" presStyleCnt="0"/>
      <dgm:spPr/>
    </dgm:pt>
    <dgm:pt modelId="{02B27F6A-2F61-492A-9207-33E243C9B3D3}" type="pres">
      <dgm:prSet presAssocID="{11EB898E-8C21-4648-A381-E13AE022F743}" presName="node" presStyleLbl="node1" presStyleIdx="1" presStyleCnt="3">
        <dgm:presLayoutVars>
          <dgm:bulletEnabled val="1"/>
        </dgm:presLayoutVars>
      </dgm:prSet>
      <dgm:spPr/>
    </dgm:pt>
    <dgm:pt modelId="{BDB2ABA0-8E39-4E60-B2BC-CC28178030DA}" type="pres">
      <dgm:prSet presAssocID="{AE4BDFEC-7108-4642-9858-DC53F7167615}" presName="sibTrans" presStyleCnt="0"/>
      <dgm:spPr/>
    </dgm:pt>
    <dgm:pt modelId="{DBAB7516-A4CC-4F7E-812B-FECB4A5D6DE3}" type="pres">
      <dgm:prSet presAssocID="{02B8C493-4ED3-4BA5-879A-B152E677FB04}" presName="node" presStyleLbl="node1" presStyleIdx="2" presStyleCnt="3">
        <dgm:presLayoutVars>
          <dgm:bulletEnabled val="1"/>
        </dgm:presLayoutVars>
      </dgm:prSet>
      <dgm:spPr/>
    </dgm:pt>
  </dgm:ptLst>
  <dgm:cxnLst>
    <dgm:cxn modelId="{82340206-2B4F-4E16-891D-3571F4BF3381}" srcId="{76F44EAC-06CF-4900-90B6-46CA1FE1BC90}" destId="{032FF7E8-C212-4B96-BF23-E2BE97502317}" srcOrd="0" destOrd="0" parTransId="{87EE87BA-6FE0-45EC-B22E-87D4C5C91926}" sibTransId="{B428D0F0-B5D8-4529-ACAD-2B70C5F28272}"/>
    <dgm:cxn modelId="{23EA5B0B-6FEB-44DB-9AE9-B59ED9D3D49C}" srcId="{02B8C493-4ED3-4BA5-879A-B152E677FB04}" destId="{1DFE466A-8892-4584-9A0F-BB03A6688EAF}" srcOrd="0" destOrd="0" parTransId="{D2A50790-8EE1-4979-BB35-1601182B8693}" sibTransId="{B28B81E7-53CB-4228-A2F8-433B57B55607}"/>
    <dgm:cxn modelId="{C7DD7E23-6EB5-46EA-8E97-B6EAA677C57B}" type="presOf" srcId="{1DFE466A-8892-4584-9A0F-BB03A6688EAF}" destId="{DBAB7516-A4CC-4F7E-812B-FECB4A5D6DE3}" srcOrd="0" destOrd="1" presId="urn:microsoft.com/office/officeart/2005/8/layout/hList6"/>
    <dgm:cxn modelId="{1F6ECD29-6163-496C-BE7F-DEF25E790919}" type="presOf" srcId="{02B8C493-4ED3-4BA5-879A-B152E677FB04}" destId="{DBAB7516-A4CC-4F7E-812B-FECB4A5D6DE3}" srcOrd="0" destOrd="0" presId="urn:microsoft.com/office/officeart/2005/8/layout/hList6"/>
    <dgm:cxn modelId="{3B9C343C-A81E-442A-8EAE-D0799AD190B0}" srcId="{032FF7E8-C212-4B96-BF23-E2BE97502317}" destId="{0233CBCC-D1EC-493D-AFC1-07AD1DEB12CA}" srcOrd="0" destOrd="0" parTransId="{172440E2-3FB7-47D7-ADA0-E103C78B5206}" sibTransId="{5C8CE3A5-0F25-4BB3-8D3D-76F64EE90128}"/>
    <dgm:cxn modelId="{30FF688F-9282-4E60-A04B-6AE34B284E5F}" srcId="{76F44EAC-06CF-4900-90B6-46CA1FE1BC90}" destId="{02B8C493-4ED3-4BA5-879A-B152E677FB04}" srcOrd="2" destOrd="0" parTransId="{55829851-8828-4C34-8C19-C5A77B0517DB}" sibTransId="{AE1CE6AF-C55D-48E4-BCF3-85520A834565}"/>
    <dgm:cxn modelId="{5668119A-554D-4661-BC17-98D1941660B7}" type="presOf" srcId="{032FF7E8-C212-4B96-BF23-E2BE97502317}" destId="{32E4447F-023D-4419-BFFC-AF19D9C974B9}" srcOrd="0" destOrd="0" presId="urn:microsoft.com/office/officeart/2005/8/layout/hList6"/>
    <dgm:cxn modelId="{2F815A9A-700E-4112-AE0E-19F7325D4B5A}" srcId="{76F44EAC-06CF-4900-90B6-46CA1FE1BC90}" destId="{11EB898E-8C21-4648-A381-E13AE022F743}" srcOrd="1" destOrd="0" parTransId="{D40F1796-6E58-4426-8C5B-34D03088AA06}" sibTransId="{AE4BDFEC-7108-4642-9858-DC53F7167615}"/>
    <dgm:cxn modelId="{4DD5DBA4-81BF-4DC3-AEFD-E5228F50E607}" type="presOf" srcId="{11EB898E-8C21-4648-A381-E13AE022F743}" destId="{02B27F6A-2F61-492A-9207-33E243C9B3D3}" srcOrd="0" destOrd="0" presId="urn:microsoft.com/office/officeart/2005/8/layout/hList6"/>
    <dgm:cxn modelId="{AF2AAECF-DB5F-4EA8-BC05-0E05F1C695E0}" type="presOf" srcId="{8613ECE8-52AE-434F-9FD2-D168396DF541}" destId="{02B27F6A-2F61-492A-9207-33E243C9B3D3}" srcOrd="0" destOrd="1" presId="urn:microsoft.com/office/officeart/2005/8/layout/hList6"/>
    <dgm:cxn modelId="{4EBB39DA-98DE-4317-895E-285360A9A3F7}" srcId="{02B8C493-4ED3-4BA5-879A-B152E677FB04}" destId="{940CEA89-33F4-4241-8582-14E583F8E88F}" srcOrd="1" destOrd="0" parTransId="{96E676DD-F6E0-4E6C-8DB9-DE4CCC90087B}" sibTransId="{FCD871B3-7233-466F-938D-41BED55F9673}"/>
    <dgm:cxn modelId="{0CF5A9E5-3448-4587-BEFF-23DD80A5D8FD}" type="presOf" srcId="{940CEA89-33F4-4241-8582-14E583F8E88F}" destId="{DBAB7516-A4CC-4F7E-812B-FECB4A5D6DE3}" srcOrd="0" destOrd="2" presId="urn:microsoft.com/office/officeart/2005/8/layout/hList6"/>
    <dgm:cxn modelId="{EACAB2F8-12A7-4E86-97D5-1F857D490A0A}" srcId="{11EB898E-8C21-4648-A381-E13AE022F743}" destId="{8613ECE8-52AE-434F-9FD2-D168396DF541}" srcOrd="0" destOrd="0" parTransId="{5A065AAD-8AEB-40BE-A57D-D119D9E54EE0}" sibTransId="{FA9984DA-E835-4FD1-990A-D8FC4C3364DB}"/>
    <dgm:cxn modelId="{977106F9-809F-4FAC-AD6F-383E76CF9781}" type="presOf" srcId="{76F44EAC-06CF-4900-90B6-46CA1FE1BC90}" destId="{DE0D8CFC-FEDC-407A-B846-811F108511A6}" srcOrd="0" destOrd="0" presId="urn:microsoft.com/office/officeart/2005/8/layout/hList6"/>
    <dgm:cxn modelId="{C80435F9-2EAE-4099-AB18-6D1B9F27C059}" type="presOf" srcId="{0233CBCC-D1EC-493D-AFC1-07AD1DEB12CA}" destId="{32E4447F-023D-4419-BFFC-AF19D9C974B9}" srcOrd="0" destOrd="1" presId="urn:microsoft.com/office/officeart/2005/8/layout/hList6"/>
    <dgm:cxn modelId="{31C42052-AEA6-4062-B8CD-43B0DE322257}" type="presParOf" srcId="{DE0D8CFC-FEDC-407A-B846-811F108511A6}" destId="{32E4447F-023D-4419-BFFC-AF19D9C974B9}" srcOrd="0" destOrd="0" presId="urn:microsoft.com/office/officeart/2005/8/layout/hList6"/>
    <dgm:cxn modelId="{10D317BE-0501-40C7-A625-B9D21BE2A16C}" type="presParOf" srcId="{DE0D8CFC-FEDC-407A-B846-811F108511A6}" destId="{3810BF11-0F44-4213-9C6F-E866FDB57E64}" srcOrd="1" destOrd="0" presId="urn:microsoft.com/office/officeart/2005/8/layout/hList6"/>
    <dgm:cxn modelId="{64FED368-4CCA-4E9C-8FA3-AB20C34E59A5}" type="presParOf" srcId="{DE0D8CFC-FEDC-407A-B846-811F108511A6}" destId="{02B27F6A-2F61-492A-9207-33E243C9B3D3}" srcOrd="2" destOrd="0" presId="urn:microsoft.com/office/officeart/2005/8/layout/hList6"/>
    <dgm:cxn modelId="{53447F3C-93CF-4A85-95C6-1F0092A72ED7}" type="presParOf" srcId="{DE0D8CFC-FEDC-407A-B846-811F108511A6}" destId="{BDB2ABA0-8E39-4E60-B2BC-CC28178030DA}" srcOrd="3" destOrd="0" presId="urn:microsoft.com/office/officeart/2005/8/layout/hList6"/>
    <dgm:cxn modelId="{856476AC-5EFE-4FE4-95B7-2A5A3EC278D6}" type="presParOf" srcId="{DE0D8CFC-FEDC-407A-B846-811F108511A6}" destId="{DBAB7516-A4CC-4F7E-812B-FECB4A5D6DE3}"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F44EAC-06CF-4900-90B6-46CA1FE1BC9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940CEA89-33F4-4241-8582-14E583F8E88F}">
      <dgm:prSet/>
      <dgm:spPr/>
      <dgm:t>
        <a:bodyPr/>
        <a:lstStyle/>
        <a:p>
          <a:r>
            <a:rPr lang="en-US">
              <a:latin typeface="Roboto Condensed" pitchFamily="2" charset="0"/>
              <a:ea typeface="Roboto Condensed" pitchFamily="2" charset="0"/>
            </a:rPr>
            <a:t>Analysis Of The Attack</a:t>
          </a:r>
        </a:p>
      </dgm:t>
    </dgm:pt>
    <dgm:pt modelId="{96E676DD-F6E0-4E6C-8DB9-DE4CCC90087B}" type="parTrans" cxnId="{4EBB39DA-98DE-4317-895E-285360A9A3F7}">
      <dgm:prSet/>
      <dgm:spPr/>
      <dgm:t>
        <a:bodyPr/>
        <a:lstStyle/>
        <a:p>
          <a:endParaRPr lang="en-US"/>
        </a:p>
      </dgm:t>
    </dgm:pt>
    <dgm:pt modelId="{FCD871B3-7233-466F-938D-41BED55F9673}" type="sibTrans" cxnId="{4EBB39DA-98DE-4317-895E-285360A9A3F7}">
      <dgm:prSet/>
      <dgm:spPr/>
      <dgm:t>
        <a:bodyPr/>
        <a:lstStyle/>
        <a:p>
          <a:endParaRPr lang="en-US"/>
        </a:p>
      </dgm:t>
    </dgm:pt>
    <dgm:pt modelId="{F3FB5D59-A22F-46CB-B13C-4218F209CC77}">
      <dgm:prSet/>
      <dgm:spPr/>
      <dgm:t>
        <a:bodyPr/>
        <a:lstStyle/>
        <a:p>
          <a:r>
            <a:rPr lang="en-US" sz="3400">
              <a:latin typeface="Roboto Condensed" pitchFamily="2" charset="0"/>
              <a:ea typeface="Roboto Condensed" pitchFamily="2" charset="0"/>
            </a:rPr>
            <a:t>Conduct in-depth analysis of the end-to-end workflow of the attack</a:t>
          </a:r>
        </a:p>
      </dgm:t>
    </dgm:pt>
    <dgm:pt modelId="{AAAFD88F-6E04-42F0-9388-639AF8CD7B88}" type="parTrans" cxnId="{7443A568-9E46-442B-AAAA-96643717415D}">
      <dgm:prSet/>
      <dgm:spPr/>
      <dgm:t>
        <a:bodyPr/>
        <a:lstStyle/>
        <a:p>
          <a:endParaRPr lang="en-US"/>
        </a:p>
      </dgm:t>
    </dgm:pt>
    <dgm:pt modelId="{56E430BE-5BA1-427A-8BCF-54713901B4F6}" type="sibTrans" cxnId="{7443A568-9E46-442B-AAAA-96643717415D}">
      <dgm:prSet/>
      <dgm:spPr/>
      <dgm:t>
        <a:bodyPr/>
        <a:lstStyle/>
        <a:p>
          <a:endParaRPr lang="en-US"/>
        </a:p>
      </dgm:t>
    </dgm:pt>
    <dgm:pt modelId="{61EC90D8-5712-45B7-A405-75F0C60BA260}">
      <dgm:prSet/>
      <dgm:spPr/>
      <dgm:t>
        <a:bodyPr/>
        <a:lstStyle/>
        <a:p>
          <a:r>
            <a:rPr lang="en-US">
              <a:latin typeface="Roboto Condensed" pitchFamily="2" charset="0"/>
              <a:ea typeface="Roboto Condensed" pitchFamily="2" charset="0"/>
            </a:rPr>
            <a:t>They only have a virtual part-time team and network operation team(Not info security team) </a:t>
          </a:r>
        </a:p>
      </dgm:t>
    </dgm:pt>
    <dgm:pt modelId="{719E8FEB-D1DB-4716-8CF2-CC118D934D94}" type="parTrans" cxnId="{BA494EC4-F39F-42B4-AEB2-F3CEA7A0DCB9}">
      <dgm:prSet/>
      <dgm:spPr/>
      <dgm:t>
        <a:bodyPr/>
        <a:lstStyle/>
        <a:p>
          <a:endParaRPr lang="en-US"/>
        </a:p>
      </dgm:t>
    </dgm:pt>
    <dgm:pt modelId="{32944F5A-5B3C-46B8-8B04-351FD3320FF5}" type="sibTrans" cxnId="{BA494EC4-F39F-42B4-AEB2-F3CEA7A0DCB9}">
      <dgm:prSet/>
      <dgm:spPr/>
      <dgm:t>
        <a:bodyPr/>
        <a:lstStyle/>
        <a:p>
          <a:endParaRPr lang="en-US"/>
        </a:p>
      </dgm:t>
    </dgm:pt>
    <dgm:pt modelId="{E9FD5DCC-0E05-4251-9863-455353BFEFF9}">
      <dgm:prSet/>
      <dgm:spPr/>
      <dgm:t>
        <a:bodyPr/>
        <a:lstStyle/>
        <a:p>
          <a:r>
            <a:rPr lang="en-US">
              <a:latin typeface="Roboto Condensed" pitchFamily="2" charset="0"/>
              <a:ea typeface="Roboto Condensed" pitchFamily="2" charset="0"/>
            </a:rPr>
            <a:t>Dedicated Information Security Team</a:t>
          </a:r>
        </a:p>
      </dgm:t>
    </dgm:pt>
    <dgm:pt modelId="{7EF25D74-BF52-4EBD-8BAC-912FCFFF66DA}" type="parTrans" cxnId="{E8072A83-A4C3-41C5-94C8-98CC44DD1AC9}">
      <dgm:prSet/>
      <dgm:spPr/>
      <dgm:t>
        <a:bodyPr/>
        <a:lstStyle/>
        <a:p>
          <a:endParaRPr lang="en-US"/>
        </a:p>
      </dgm:t>
    </dgm:pt>
    <dgm:pt modelId="{45442195-FCB6-42A1-BE67-B9D34A53B062}" type="sibTrans" cxnId="{E8072A83-A4C3-41C5-94C8-98CC44DD1AC9}">
      <dgm:prSet/>
      <dgm:spPr/>
      <dgm:t>
        <a:bodyPr/>
        <a:lstStyle/>
        <a:p>
          <a:endParaRPr lang="en-US"/>
        </a:p>
      </dgm:t>
    </dgm:pt>
    <dgm:pt modelId="{349E390B-E1A5-4974-A330-BFC3AE2B2ADD}" type="pres">
      <dgm:prSet presAssocID="{76F44EAC-06CF-4900-90B6-46CA1FE1BC90}" presName="Name0" presStyleCnt="0">
        <dgm:presLayoutVars>
          <dgm:dir/>
          <dgm:resizeHandles val="exact"/>
        </dgm:presLayoutVars>
      </dgm:prSet>
      <dgm:spPr/>
    </dgm:pt>
    <dgm:pt modelId="{0180EE29-C4FC-4ADD-8304-7C6B71F73599}" type="pres">
      <dgm:prSet presAssocID="{940CEA89-33F4-4241-8582-14E583F8E88F}" presName="node" presStyleLbl="node1" presStyleIdx="0" presStyleCnt="2">
        <dgm:presLayoutVars>
          <dgm:bulletEnabled val="1"/>
        </dgm:presLayoutVars>
      </dgm:prSet>
      <dgm:spPr/>
    </dgm:pt>
    <dgm:pt modelId="{D179DB0F-7C99-4E4C-8D30-5BC73C4E94F1}" type="pres">
      <dgm:prSet presAssocID="{FCD871B3-7233-466F-938D-41BED55F9673}" presName="sibTrans" presStyleCnt="0"/>
      <dgm:spPr/>
    </dgm:pt>
    <dgm:pt modelId="{9E1F947D-37BC-4C1D-BF05-703FC69B1B4C}" type="pres">
      <dgm:prSet presAssocID="{E9FD5DCC-0E05-4251-9863-455353BFEFF9}" presName="node" presStyleLbl="node1" presStyleIdx="1" presStyleCnt="2">
        <dgm:presLayoutVars>
          <dgm:bulletEnabled val="1"/>
        </dgm:presLayoutVars>
      </dgm:prSet>
      <dgm:spPr/>
    </dgm:pt>
  </dgm:ptLst>
  <dgm:cxnLst>
    <dgm:cxn modelId="{4E0E0A0D-A92D-40B4-BE5B-A7536E566CE0}" type="presOf" srcId="{61EC90D8-5712-45B7-A405-75F0C60BA260}" destId="{9E1F947D-37BC-4C1D-BF05-703FC69B1B4C}" srcOrd="0" destOrd="1" presId="urn:microsoft.com/office/officeart/2005/8/layout/hList6"/>
    <dgm:cxn modelId="{59D08330-18D7-4377-98E4-616912995579}" type="presOf" srcId="{76F44EAC-06CF-4900-90B6-46CA1FE1BC90}" destId="{349E390B-E1A5-4974-A330-BFC3AE2B2ADD}" srcOrd="0" destOrd="0" presId="urn:microsoft.com/office/officeart/2005/8/layout/hList6"/>
    <dgm:cxn modelId="{7443A568-9E46-442B-AAAA-96643717415D}" srcId="{940CEA89-33F4-4241-8582-14E583F8E88F}" destId="{F3FB5D59-A22F-46CB-B13C-4218F209CC77}" srcOrd="0" destOrd="0" parTransId="{AAAFD88F-6E04-42F0-9388-639AF8CD7B88}" sibTransId="{56E430BE-5BA1-427A-8BCF-54713901B4F6}"/>
    <dgm:cxn modelId="{014BF279-AF95-4510-9F4E-2B22D69F3089}" type="presOf" srcId="{940CEA89-33F4-4241-8582-14E583F8E88F}" destId="{0180EE29-C4FC-4ADD-8304-7C6B71F73599}" srcOrd="0" destOrd="0" presId="urn:microsoft.com/office/officeart/2005/8/layout/hList6"/>
    <dgm:cxn modelId="{E8072A83-A4C3-41C5-94C8-98CC44DD1AC9}" srcId="{76F44EAC-06CF-4900-90B6-46CA1FE1BC90}" destId="{E9FD5DCC-0E05-4251-9863-455353BFEFF9}" srcOrd="1" destOrd="0" parTransId="{7EF25D74-BF52-4EBD-8BAC-912FCFFF66DA}" sibTransId="{45442195-FCB6-42A1-BE67-B9D34A53B062}"/>
    <dgm:cxn modelId="{7D4A3D95-406F-4946-BD0F-BA37E7D9EBD3}" type="presOf" srcId="{F3FB5D59-A22F-46CB-B13C-4218F209CC77}" destId="{0180EE29-C4FC-4ADD-8304-7C6B71F73599}" srcOrd="0" destOrd="1" presId="urn:microsoft.com/office/officeart/2005/8/layout/hList6"/>
    <dgm:cxn modelId="{BA494EC4-F39F-42B4-AEB2-F3CEA7A0DCB9}" srcId="{E9FD5DCC-0E05-4251-9863-455353BFEFF9}" destId="{61EC90D8-5712-45B7-A405-75F0C60BA260}" srcOrd="0" destOrd="0" parTransId="{719E8FEB-D1DB-4716-8CF2-CC118D934D94}" sibTransId="{32944F5A-5B3C-46B8-8B04-351FD3320FF5}"/>
    <dgm:cxn modelId="{F69CC9C8-6F8F-4430-8786-0C0B55B575B7}" type="presOf" srcId="{E9FD5DCC-0E05-4251-9863-455353BFEFF9}" destId="{9E1F947D-37BC-4C1D-BF05-703FC69B1B4C}" srcOrd="0" destOrd="0" presId="urn:microsoft.com/office/officeart/2005/8/layout/hList6"/>
    <dgm:cxn modelId="{4EBB39DA-98DE-4317-895E-285360A9A3F7}" srcId="{76F44EAC-06CF-4900-90B6-46CA1FE1BC90}" destId="{940CEA89-33F4-4241-8582-14E583F8E88F}" srcOrd="0" destOrd="0" parTransId="{96E676DD-F6E0-4E6C-8DB9-DE4CCC90087B}" sibTransId="{FCD871B3-7233-466F-938D-41BED55F9673}"/>
    <dgm:cxn modelId="{BCF3EA4B-BE7F-4DEE-B57F-CCC4B1A5FCFF}" type="presParOf" srcId="{349E390B-E1A5-4974-A330-BFC3AE2B2ADD}" destId="{0180EE29-C4FC-4ADD-8304-7C6B71F73599}" srcOrd="0" destOrd="0" presId="urn:microsoft.com/office/officeart/2005/8/layout/hList6"/>
    <dgm:cxn modelId="{0BFB6644-A371-47B8-9B8C-21F981CB881C}" type="presParOf" srcId="{349E390B-E1A5-4974-A330-BFC3AE2B2ADD}" destId="{D179DB0F-7C99-4E4C-8D30-5BC73C4E94F1}" srcOrd="1" destOrd="0" presId="urn:microsoft.com/office/officeart/2005/8/layout/hList6"/>
    <dgm:cxn modelId="{47B99FFA-9875-4C43-A085-55BFB1626904}" type="presParOf" srcId="{349E390B-E1A5-4974-A330-BFC3AE2B2ADD}" destId="{9E1F947D-37BC-4C1D-BF05-703FC69B1B4C}"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B13A3A-75B2-410F-BC51-68DBF948E5D5}" type="doc">
      <dgm:prSet loTypeId="urn:microsoft.com/office/officeart/2016/7/layout/VerticalDownArrowProcess" loCatId="process" qsTypeId="urn:microsoft.com/office/officeart/2005/8/quickstyle/simple5" qsCatId="simple" csTypeId="urn:microsoft.com/office/officeart/2005/8/colors/accent1_3" csCatId="accent1" phldr="1"/>
      <dgm:spPr/>
      <dgm:t>
        <a:bodyPr/>
        <a:lstStyle/>
        <a:p>
          <a:endParaRPr lang="en-US"/>
        </a:p>
      </dgm:t>
    </dgm:pt>
    <dgm:pt modelId="{AE25E4F9-2309-442A-B136-9F928A2FDB0D}">
      <dgm:prSet phldrT="[Text]"/>
      <dgm:spPr/>
      <dgm:t>
        <a:bodyPr/>
        <a:lstStyle/>
        <a:p>
          <a:r>
            <a:rPr lang="en-US"/>
            <a:t>Plan</a:t>
          </a:r>
        </a:p>
      </dgm:t>
    </dgm:pt>
    <dgm:pt modelId="{F8778C7B-7CC5-4FA0-AA8E-71CC69A909E8}" type="parTrans" cxnId="{A11B7C02-DE8D-4275-AA7D-B151161E917C}">
      <dgm:prSet/>
      <dgm:spPr/>
      <dgm:t>
        <a:bodyPr/>
        <a:lstStyle/>
        <a:p>
          <a:endParaRPr lang="en-US"/>
        </a:p>
      </dgm:t>
    </dgm:pt>
    <dgm:pt modelId="{35D12764-80C2-468D-8103-778C59B2FD55}" type="sibTrans" cxnId="{A11B7C02-DE8D-4275-AA7D-B151161E917C}">
      <dgm:prSet/>
      <dgm:spPr/>
      <dgm:t>
        <a:bodyPr/>
        <a:lstStyle/>
        <a:p>
          <a:endParaRPr lang="en-US"/>
        </a:p>
      </dgm:t>
    </dgm:pt>
    <dgm:pt modelId="{73B93A40-6CF4-4621-B616-B37BB16D90FA}">
      <dgm:prSet phldrT="[Text]" custT="1"/>
      <dgm:spPr/>
      <dgm:t>
        <a:bodyPr/>
        <a:lstStyle/>
        <a:p>
          <a:r>
            <a:rPr lang="en-US" sz="900">
              <a:latin typeface="Roboto Condensed" pitchFamily="2" charset="0"/>
              <a:ea typeface="Roboto Condensed" pitchFamily="2" charset="0"/>
            </a:rPr>
            <a:t>Works out the solution and improvement plan according to the major factors</a:t>
          </a:r>
        </a:p>
      </dgm:t>
    </dgm:pt>
    <dgm:pt modelId="{ECB689C9-51B9-4F49-8750-E684388DBB7D}" type="parTrans" cxnId="{A019BA48-47C9-4821-B943-21BBA5A23167}">
      <dgm:prSet/>
      <dgm:spPr/>
      <dgm:t>
        <a:bodyPr/>
        <a:lstStyle/>
        <a:p>
          <a:endParaRPr lang="en-US"/>
        </a:p>
      </dgm:t>
    </dgm:pt>
    <dgm:pt modelId="{BF96FD40-37FC-4961-833C-1893D78C4254}" type="sibTrans" cxnId="{A019BA48-47C9-4821-B943-21BBA5A23167}">
      <dgm:prSet/>
      <dgm:spPr/>
      <dgm:t>
        <a:bodyPr/>
        <a:lstStyle/>
        <a:p>
          <a:endParaRPr lang="en-US"/>
        </a:p>
      </dgm:t>
    </dgm:pt>
    <dgm:pt modelId="{14212399-9A6C-4AC6-9E76-D4D2C736A79B}">
      <dgm:prSet phldrT="[Text]"/>
      <dgm:spPr/>
      <dgm:t>
        <a:bodyPr/>
        <a:lstStyle/>
        <a:p>
          <a:r>
            <a:rPr lang="en-US"/>
            <a:t>Do</a:t>
          </a:r>
        </a:p>
      </dgm:t>
    </dgm:pt>
    <dgm:pt modelId="{473DE8A3-910A-4298-BF92-BF671D541297}" type="parTrans" cxnId="{44424E7F-9603-4E02-A352-AE238012E04D}">
      <dgm:prSet/>
      <dgm:spPr/>
      <dgm:t>
        <a:bodyPr/>
        <a:lstStyle/>
        <a:p>
          <a:endParaRPr lang="en-US"/>
        </a:p>
      </dgm:t>
    </dgm:pt>
    <dgm:pt modelId="{949E5F5A-1733-4B90-A803-BFAFCF34F1D3}" type="sibTrans" cxnId="{44424E7F-9603-4E02-A352-AE238012E04D}">
      <dgm:prSet/>
      <dgm:spPr/>
      <dgm:t>
        <a:bodyPr/>
        <a:lstStyle/>
        <a:p>
          <a:endParaRPr lang="en-US"/>
        </a:p>
      </dgm:t>
    </dgm:pt>
    <dgm:pt modelId="{AFDC1684-AC46-46E9-9C29-ED981C396625}">
      <dgm:prSet phldrT="[Text]"/>
      <dgm:spPr/>
      <dgm:t>
        <a:bodyPr/>
        <a:lstStyle/>
        <a:p>
          <a:r>
            <a:rPr lang="en-US"/>
            <a:t>Check</a:t>
          </a:r>
        </a:p>
      </dgm:t>
    </dgm:pt>
    <dgm:pt modelId="{1B6385C2-BA96-423E-BF61-C55B0B91FCC3}" type="parTrans" cxnId="{70AC1BA0-613E-4231-9506-5C86E81F81AC}">
      <dgm:prSet/>
      <dgm:spPr/>
      <dgm:t>
        <a:bodyPr/>
        <a:lstStyle/>
        <a:p>
          <a:endParaRPr lang="en-US"/>
        </a:p>
      </dgm:t>
    </dgm:pt>
    <dgm:pt modelId="{F035E499-10F5-4B51-A411-4927DE08CDFB}" type="sibTrans" cxnId="{70AC1BA0-613E-4231-9506-5C86E81F81AC}">
      <dgm:prSet/>
      <dgm:spPr/>
      <dgm:t>
        <a:bodyPr/>
        <a:lstStyle/>
        <a:p>
          <a:endParaRPr lang="en-US"/>
        </a:p>
      </dgm:t>
    </dgm:pt>
    <dgm:pt modelId="{48AD6021-267F-4E0F-AC30-3AD4C815AE8D}">
      <dgm:prSet phldrT="[Text]" custT="1"/>
      <dgm:spPr/>
      <dgm:t>
        <a:bodyPr/>
        <a:lstStyle/>
        <a:p>
          <a:r>
            <a:rPr lang="en-US" sz="900">
              <a:latin typeface="Roboto Condensed" pitchFamily="2" charset="0"/>
              <a:ea typeface="Roboto Condensed" pitchFamily="2" charset="0"/>
            </a:rPr>
            <a:t>Identifies the major factors from various causes</a:t>
          </a:r>
        </a:p>
      </dgm:t>
    </dgm:pt>
    <dgm:pt modelId="{8FC6512F-8D44-4F68-ABAA-1BBB0129FBB0}" type="parTrans" cxnId="{FC17BFF5-DEB6-4E12-A4B4-03DF0016D6C8}">
      <dgm:prSet/>
      <dgm:spPr/>
      <dgm:t>
        <a:bodyPr/>
        <a:lstStyle/>
        <a:p>
          <a:endParaRPr lang="en-US"/>
        </a:p>
      </dgm:t>
    </dgm:pt>
    <dgm:pt modelId="{DA0F369C-7527-44CB-8AFC-76D19F13690F}" type="sibTrans" cxnId="{FC17BFF5-DEB6-4E12-A4B4-03DF0016D6C8}">
      <dgm:prSet/>
      <dgm:spPr/>
      <dgm:t>
        <a:bodyPr/>
        <a:lstStyle/>
        <a:p>
          <a:endParaRPr lang="en-US"/>
        </a:p>
      </dgm:t>
    </dgm:pt>
    <dgm:pt modelId="{B0970FB1-EF33-472D-849A-C0E29BA55AF5}">
      <dgm:prSet phldrT="[Text]" custT="1"/>
      <dgm:spPr/>
      <dgm:t>
        <a:bodyPr/>
        <a:lstStyle/>
        <a:p>
          <a:r>
            <a:rPr lang="en-US" sz="900">
              <a:latin typeface="Roboto Condensed" pitchFamily="2" charset="0"/>
              <a:ea typeface="Roboto Condensed" pitchFamily="2" charset="0"/>
            </a:rPr>
            <a:t>Finds out various causes resulting in those problems</a:t>
          </a:r>
        </a:p>
      </dgm:t>
    </dgm:pt>
    <dgm:pt modelId="{E6E362CF-EE64-4E95-A18B-84DA3EE0359F}" type="parTrans" cxnId="{FB6C840A-E573-4F7C-B966-F6166090F3F7}">
      <dgm:prSet/>
      <dgm:spPr/>
      <dgm:t>
        <a:bodyPr/>
        <a:lstStyle/>
        <a:p>
          <a:endParaRPr lang="en-US"/>
        </a:p>
      </dgm:t>
    </dgm:pt>
    <dgm:pt modelId="{E364FC8B-55BA-46C0-B009-1F322F88E2B5}" type="sibTrans" cxnId="{FB6C840A-E573-4F7C-B966-F6166090F3F7}">
      <dgm:prSet/>
      <dgm:spPr/>
      <dgm:t>
        <a:bodyPr/>
        <a:lstStyle/>
        <a:p>
          <a:endParaRPr lang="en-US"/>
        </a:p>
      </dgm:t>
    </dgm:pt>
    <dgm:pt modelId="{A240C44E-53F3-4FE4-BABF-C1822F7A2B50}">
      <dgm:prSet phldrT="[Text]" custT="1"/>
      <dgm:spPr/>
      <dgm:t>
        <a:bodyPr/>
        <a:lstStyle/>
        <a:p>
          <a:r>
            <a:rPr lang="en-US" sz="900">
              <a:latin typeface="Roboto Condensed" pitchFamily="2" charset="0"/>
              <a:ea typeface="Roboto Condensed" pitchFamily="2" charset="0"/>
            </a:rPr>
            <a:t>Analyses the current conditions and finds out the existent problems</a:t>
          </a:r>
        </a:p>
      </dgm:t>
    </dgm:pt>
    <dgm:pt modelId="{7082D8F2-804C-41BC-824E-0408EBAF291B}" type="parTrans" cxnId="{9AA12CA2-5C97-46A6-A80D-C5B636FD9FDD}">
      <dgm:prSet/>
      <dgm:spPr/>
      <dgm:t>
        <a:bodyPr/>
        <a:lstStyle/>
        <a:p>
          <a:endParaRPr lang="en-US"/>
        </a:p>
      </dgm:t>
    </dgm:pt>
    <dgm:pt modelId="{153F8293-6FDB-4123-ABBB-9DA4E0181DA3}" type="sibTrans" cxnId="{9AA12CA2-5C97-46A6-A80D-C5B636FD9FDD}">
      <dgm:prSet/>
      <dgm:spPr/>
      <dgm:t>
        <a:bodyPr/>
        <a:lstStyle/>
        <a:p>
          <a:endParaRPr lang="en-US"/>
        </a:p>
      </dgm:t>
    </dgm:pt>
    <dgm:pt modelId="{D2CE147B-7D85-4A07-AC7C-44A66DA66CED}">
      <dgm:prSet phldrT="[Text]"/>
      <dgm:spPr/>
      <dgm:t>
        <a:bodyPr/>
        <a:lstStyle/>
        <a:p>
          <a:r>
            <a:rPr lang="en-US"/>
            <a:t>Act</a:t>
          </a:r>
        </a:p>
      </dgm:t>
    </dgm:pt>
    <dgm:pt modelId="{1A438B52-ED26-401F-8DF2-7BD98AA37997}" type="parTrans" cxnId="{FAE98B7B-C38D-40B4-A59F-81022AAC18DC}">
      <dgm:prSet/>
      <dgm:spPr/>
      <dgm:t>
        <a:bodyPr/>
        <a:lstStyle/>
        <a:p>
          <a:endParaRPr lang="en-US"/>
        </a:p>
      </dgm:t>
    </dgm:pt>
    <dgm:pt modelId="{16527444-B4EC-4DE7-943C-0340C77B7558}" type="sibTrans" cxnId="{FAE98B7B-C38D-40B4-A59F-81022AAC18DC}">
      <dgm:prSet/>
      <dgm:spPr/>
      <dgm:t>
        <a:bodyPr/>
        <a:lstStyle/>
        <a:p>
          <a:endParaRPr lang="en-US"/>
        </a:p>
      </dgm:t>
    </dgm:pt>
    <dgm:pt modelId="{B4ACB4F8-AC33-4DAA-8BB0-D9DC14A0080B}">
      <dgm:prSet phldrT="[Text]" custT="1"/>
      <dgm:spPr/>
      <dgm:t>
        <a:bodyPr/>
        <a:lstStyle/>
        <a:p>
          <a:r>
            <a:rPr lang="en-US" sz="1200">
              <a:latin typeface="Roboto Condensed" pitchFamily="2" charset="0"/>
              <a:ea typeface="Roboto Condensed" pitchFamily="2" charset="0"/>
            </a:rPr>
            <a:t>Carries out the plan and measures</a:t>
          </a:r>
        </a:p>
      </dgm:t>
    </dgm:pt>
    <dgm:pt modelId="{62C7B8E8-6C0E-43BD-8088-3918B8293098}" type="parTrans" cxnId="{108856C3-7130-4658-86D2-D301BAD87CD4}">
      <dgm:prSet/>
      <dgm:spPr/>
      <dgm:t>
        <a:bodyPr/>
        <a:lstStyle/>
        <a:p>
          <a:endParaRPr lang="en-US"/>
        </a:p>
      </dgm:t>
    </dgm:pt>
    <dgm:pt modelId="{E189742B-A7FD-4D03-B321-41CD9BDD306A}" type="sibTrans" cxnId="{108856C3-7130-4658-86D2-D301BAD87CD4}">
      <dgm:prSet/>
      <dgm:spPr/>
      <dgm:t>
        <a:bodyPr/>
        <a:lstStyle/>
        <a:p>
          <a:endParaRPr lang="en-US"/>
        </a:p>
      </dgm:t>
    </dgm:pt>
    <dgm:pt modelId="{45CD71A4-4FCA-49E9-8486-AFA1BD7117F6}">
      <dgm:prSet phldrT="[Text]" custT="1"/>
      <dgm:spPr/>
      <dgm:t>
        <a:bodyPr/>
        <a:lstStyle/>
        <a:p>
          <a:r>
            <a:rPr lang="en-US" sz="1200">
              <a:latin typeface="Roboto Condensed" pitchFamily="2" charset="0"/>
              <a:ea typeface="Roboto Condensed" pitchFamily="2" charset="0"/>
            </a:rPr>
            <a:t>Checks the implements according to requirements of the plan</a:t>
          </a:r>
        </a:p>
      </dgm:t>
    </dgm:pt>
    <dgm:pt modelId="{6D1946B4-6E51-4430-B410-55C15AA48462}" type="parTrans" cxnId="{01ABF2D2-B916-4E9C-A1E8-07FDAA954D5C}">
      <dgm:prSet/>
      <dgm:spPr/>
      <dgm:t>
        <a:bodyPr/>
        <a:lstStyle/>
        <a:p>
          <a:endParaRPr lang="en-US"/>
        </a:p>
      </dgm:t>
    </dgm:pt>
    <dgm:pt modelId="{2ABB7B50-723B-4226-B78F-24EABE7E5205}" type="sibTrans" cxnId="{01ABF2D2-B916-4E9C-A1E8-07FDAA954D5C}">
      <dgm:prSet/>
      <dgm:spPr/>
      <dgm:t>
        <a:bodyPr/>
        <a:lstStyle/>
        <a:p>
          <a:endParaRPr lang="en-US"/>
        </a:p>
      </dgm:t>
    </dgm:pt>
    <dgm:pt modelId="{1A241095-2D81-4C07-BFB1-5D32402EF16C}">
      <dgm:prSet phldrT="[Text]" custT="1"/>
      <dgm:spPr/>
      <dgm:t>
        <a:bodyPr/>
        <a:lstStyle/>
        <a:p>
          <a:r>
            <a:rPr lang="en-US" sz="1200">
              <a:latin typeface="Roboto Condensed" pitchFamily="2" charset="0"/>
              <a:ea typeface="Roboto Condensed" pitchFamily="2" charset="0"/>
            </a:rPr>
            <a:t>Turns problems that haven't been solved or appear newly into the next cycle</a:t>
          </a:r>
        </a:p>
      </dgm:t>
    </dgm:pt>
    <dgm:pt modelId="{2F374464-7716-44A5-8EE4-FBF363BA1A50}" type="parTrans" cxnId="{060B5EE6-CBC8-4C3F-9C37-1877EDC8C88B}">
      <dgm:prSet/>
      <dgm:spPr/>
      <dgm:t>
        <a:bodyPr/>
        <a:lstStyle/>
        <a:p>
          <a:endParaRPr lang="en-US"/>
        </a:p>
      </dgm:t>
    </dgm:pt>
    <dgm:pt modelId="{0EB6A656-1D17-4EF6-893A-A0A3CFB0DB77}" type="sibTrans" cxnId="{060B5EE6-CBC8-4C3F-9C37-1877EDC8C88B}">
      <dgm:prSet/>
      <dgm:spPr/>
      <dgm:t>
        <a:bodyPr/>
        <a:lstStyle/>
        <a:p>
          <a:endParaRPr lang="en-US"/>
        </a:p>
      </dgm:t>
    </dgm:pt>
    <dgm:pt modelId="{E818EBCD-2908-41ED-B647-F44C4103BD82}">
      <dgm:prSet phldrT="[Text]" custT="1"/>
      <dgm:spPr/>
      <dgm:t>
        <a:bodyPr/>
        <a:lstStyle/>
        <a:p>
          <a:r>
            <a:rPr lang="en-US" sz="1200">
              <a:latin typeface="Roboto Condensed" pitchFamily="2" charset="0"/>
              <a:ea typeface="Roboto Condensed" pitchFamily="2" charset="0"/>
            </a:rPr>
            <a:t>Summarizes experiences and consolidates achievements </a:t>
          </a:r>
        </a:p>
      </dgm:t>
    </dgm:pt>
    <dgm:pt modelId="{B2BBDBB0-5225-4FCF-9692-09F518494E08}" type="parTrans" cxnId="{4DCEBF3D-3E76-429C-BB15-CBC6FE20BD88}">
      <dgm:prSet/>
      <dgm:spPr/>
      <dgm:t>
        <a:bodyPr/>
        <a:lstStyle/>
        <a:p>
          <a:endParaRPr lang="en-US"/>
        </a:p>
      </dgm:t>
    </dgm:pt>
    <dgm:pt modelId="{F0A20B55-60CF-45AF-8F6C-8299EE0DC15A}" type="sibTrans" cxnId="{4DCEBF3D-3E76-429C-BB15-CBC6FE20BD88}">
      <dgm:prSet/>
      <dgm:spPr/>
      <dgm:t>
        <a:bodyPr/>
        <a:lstStyle/>
        <a:p>
          <a:endParaRPr lang="en-US"/>
        </a:p>
      </dgm:t>
    </dgm:pt>
    <dgm:pt modelId="{9BA0F635-34A7-4209-BC73-E395618EEE07}" type="pres">
      <dgm:prSet presAssocID="{89B13A3A-75B2-410F-BC51-68DBF948E5D5}" presName="Name0" presStyleCnt="0">
        <dgm:presLayoutVars>
          <dgm:dir/>
          <dgm:animLvl val="lvl"/>
          <dgm:resizeHandles val="exact"/>
        </dgm:presLayoutVars>
      </dgm:prSet>
      <dgm:spPr/>
    </dgm:pt>
    <dgm:pt modelId="{74F4BE7D-1582-47E1-925B-1AEC951989DA}" type="pres">
      <dgm:prSet presAssocID="{D2CE147B-7D85-4A07-AC7C-44A66DA66CED}" presName="boxAndChildren" presStyleCnt="0"/>
      <dgm:spPr/>
    </dgm:pt>
    <dgm:pt modelId="{ADD97FEF-CD0C-4A7F-AF54-3598F1837BE5}" type="pres">
      <dgm:prSet presAssocID="{D2CE147B-7D85-4A07-AC7C-44A66DA66CED}" presName="parentTextBox" presStyleLbl="alignNode1" presStyleIdx="0" presStyleCnt="4"/>
      <dgm:spPr/>
    </dgm:pt>
    <dgm:pt modelId="{A339E792-CDAC-4CAC-BA47-DE8604E9FB07}" type="pres">
      <dgm:prSet presAssocID="{D2CE147B-7D85-4A07-AC7C-44A66DA66CED}" presName="descendantBox" presStyleLbl="bgAccFollowNode1" presStyleIdx="0" presStyleCnt="4"/>
      <dgm:spPr/>
    </dgm:pt>
    <dgm:pt modelId="{6E73F110-EFF5-4909-8A15-CB2964126890}" type="pres">
      <dgm:prSet presAssocID="{F035E499-10F5-4B51-A411-4927DE08CDFB}" presName="sp" presStyleCnt="0"/>
      <dgm:spPr/>
    </dgm:pt>
    <dgm:pt modelId="{2FC5FB04-E84C-404B-9B88-66ABC6390757}" type="pres">
      <dgm:prSet presAssocID="{AFDC1684-AC46-46E9-9C29-ED981C396625}" presName="arrowAndChildren" presStyleCnt="0"/>
      <dgm:spPr/>
    </dgm:pt>
    <dgm:pt modelId="{2CF7343C-E022-4348-A13D-1252C2DBDFF7}" type="pres">
      <dgm:prSet presAssocID="{AFDC1684-AC46-46E9-9C29-ED981C396625}" presName="parentTextArrow" presStyleLbl="node1" presStyleIdx="0" presStyleCnt="0"/>
      <dgm:spPr/>
    </dgm:pt>
    <dgm:pt modelId="{D343683A-4D06-4347-AD60-B36F711F307C}" type="pres">
      <dgm:prSet presAssocID="{AFDC1684-AC46-46E9-9C29-ED981C396625}" presName="arrow" presStyleLbl="alignNode1" presStyleIdx="1" presStyleCnt="4"/>
      <dgm:spPr/>
    </dgm:pt>
    <dgm:pt modelId="{9561FAB2-A4C4-44D8-8ECB-ACBA517128C4}" type="pres">
      <dgm:prSet presAssocID="{AFDC1684-AC46-46E9-9C29-ED981C396625}" presName="descendantArrow" presStyleLbl="bgAccFollowNode1" presStyleIdx="1" presStyleCnt="4"/>
      <dgm:spPr/>
    </dgm:pt>
    <dgm:pt modelId="{6A9F18EB-03F7-4A1F-A6B6-466E2D5CF8A0}" type="pres">
      <dgm:prSet presAssocID="{949E5F5A-1733-4B90-A803-BFAFCF34F1D3}" presName="sp" presStyleCnt="0"/>
      <dgm:spPr/>
    </dgm:pt>
    <dgm:pt modelId="{61BF93EE-C4C9-49B2-A618-D0620003725D}" type="pres">
      <dgm:prSet presAssocID="{14212399-9A6C-4AC6-9E76-D4D2C736A79B}" presName="arrowAndChildren" presStyleCnt="0"/>
      <dgm:spPr/>
    </dgm:pt>
    <dgm:pt modelId="{904B78F1-3911-4A84-9920-39D6F358E06F}" type="pres">
      <dgm:prSet presAssocID="{14212399-9A6C-4AC6-9E76-D4D2C736A79B}" presName="parentTextArrow" presStyleLbl="node1" presStyleIdx="0" presStyleCnt="0"/>
      <dgm:spPr/>
    </dgm:pt>
    <dgm:pt modelId="{EB7A5CBD-A88E-4BB8-A5A2-39E448EE0AD2}" type="pres">
      <dgm:prSet presAssocID="{14212399-9A6C-4AC6-9E76-D4D2C736A79B}" presName="arrow" presStyleLbl="alignNode1" presStyleIdx="2" presStyleCnt="4"/>
      <dgm:spPr/>
    </dgm:pt>
    <dgm:pt modelId="{83ADEB26-E31A-420F-AFC5-5DF3D2139E8C}" type="pres">
      <dgm:prSet presAssocID="{14212399-9A6C-4AC6-9E76-D4D2C736A79B}" presName="descendantArrow" presStyleLbl="bgAccFollowNode1" presStyleIdx="2" presStyleCnt="4"/>
      <dgm:spPr/>
    </dgm:pt>
    <dgm:pt modelId="{ED0D9FA5-613E-4CD8-94B7-525C67F1B335}" type="pres">
      <dgm:prSet presAssocID="{35D12764-80C2-468D-8103-778C59B2FD55}" presName="sp" presStyleCnt="0"/>
      <dgm:spPr/>
    </dgm:pt>
    <dgm:pt modelId="{D32EA9B8-E85F-43C1-8423-345715C3A6FA}" type="pres">
      <dgm:prSet presAssocID="{AE25E4F9-2309-442A-B136-9F928A2FDB0D}" presName="arrowAndChildren" presStyleCnt="0"/>
      <dgm:spPr/>
    </dgm:pt>
    <dgm:pt modelId="{D4F1C210-497E-4CF6-9D89-3771F713A220}" type="pres">
      <dgm:prSet presAssocID="{AE25E4F9-2309-442A-B136-9F928A2FDB0D}" presName="parentTextArrow" presStyleLbl="node1" presStyleIdx="0" presStyleCnt="0"/>
      <dgm:spPr/>
    </dgm:pt>
    <dgm:pt modelId="{96CD5C38-180C-4702-957D-6A65243E9011}" type="pres">
      <dgm:prSet presAssocID="{AE25E4F9-2309-442A-B136-9F928A2FDB0D}" presName="arrow" presStyleLbl="alignNode1" presStyleIdx="3" presStyleCnt="4" custLinFactNeighborX="-23021" custLinFactNeighborY="-20498"/>
      <dgm:spPr/>
    </dgm:pt>
    <dgm:pt modelId="{B8C917D2-F802-4BDD-AFCF-DA96B7790D25}" type="pres">
      <dgm:prSet presAssocID="{AE25E4F9-2309-442A-B136-9F928A2FDB0D}" presName="descendantArrow" presStyleLbl="bgAccFollowNode1" presStyleIdx="3" presStyleCnt="4"/>
      <dgm:spPr/>
    </dgm:pt>
  </dgm:ptLst>
  <dgm:cxnLst>
    <dgm:cxn modelId="{A11B7C02-DE8D-4275-AA7D-B151161E917C}" srcId="{89B13A3A-75B2-410F-BC51-68DBF948E5D5}" destId="{AE25E4F9-2309-442A-B136-9F928A2FDB0D}" srcOrd="0" destOrd="0" parTransId="{F8778C7B-7CC5-4FA0-AA8E-71CC69A909E8}" sibTransId="{35D12764-80C2-468D-8103-778C59B2FD55}"/>
    <dgm:cxn modelId="{1B34AA09-C42B-458C-A3CC-D64849ACF9C5}" type="presOf" srcId="{AFDC1684-AC46-46E9-9C29-ED981C396625}" destId="{D343683A-4D06-4347-AD60-B36F711F307C}" srcOrd="1" destOrd="0" presId="urn:microsoft.com/office/officeart/2016/7/layout/VerticalDownArrowProcess"/>
    <dgm:cxn modelId="{FB6C840A-E573-4F7C-B966-F6166090F3F7}" srcId="{AE25E4F9-2309-442A-B136-9F928A2FDB0D}" destId="{B0970FB1-EF33-472D-849A-C0E29BA55AF5}" srcOrd="1" destOrd="0" parTransId="{E6E362CF-EE64-4E95-A18B-84DA3EE0359F}" sibTransId="{E364FC8B-55BA-46C0-B009-1F322F88E2B5}"/>
    <dgm:cxn modelId="{603A500F-EDF0-4046-8F53-FA5F27CA5C1F}" type="presOf" srcId="{1A241095-2D81-4C07-BFB1-5D32402EF16C}" destId="{A339E792-CDAC-4CAC-BA47-DE8604E9FB07}" srcOrd="0" destOrd="1" presId="urn:microsoft.com/office/officeart/2016/7/layout/VerticalDownArrowProcess"/>
    <dgm:cxn modelId="{C154D419-C8DB-4A0A-9E6B-BBDAEE418D82}" type="presOf" srcId="{D2CE147B-7D85-4A07-AC7C-44A66DA66CED}" destId="{ADD97FEF-CD0C-4A7F-AF54-3598F1837BE5}" srcOrd="0" destOrd="0" presId="urn:microsoft.com/office/officeart/2016/7/layout/VerticalDownArrowProcess"/>
    <dgm:cxn modelId="{4DCEBF3D-3E76-429C-BB15-CBC6FE20BD88}" srcId="{D2CE147B-7D85-4A07-AC7C-44A66DA66CED}" destId="{E818EBCD-2908-41ED-B647-F44C4103BD82}" srcOrd="0" destOrd="0" parTransId="{B2BBDBB0-5225-4FCF-9692-09F518494E08}" sibTransId="{F0A20B55-60CF-45AF-8F6C-8299EE0DC15A}"/>
    <dgm:cxn modelId="{CEE1CD3D-13CF-4CB1-BF2A-D36FA42509AA}" type="presOf" srcId="{AE25E4F9-2309-442A-B136-9F928A2FDB0D}" destId="{D4F1C210-497E-4CF6-9D89-3771F713A220}" srcOrd="0" destOrd="0" presId="urn:microsoft.com/office/officeart/2016/7/layout/VerticalDownArrowProcess"/>
    <dgm:cxn modelId="{DF49A862-39CD-4A9F-9CCD-066ED561A347}" type="presOf" srcId="{89B13A3A-75B2-410F-BC51-68DBF948E5D5}" destId="{9BA0F635-34A7-4209-BC73-E395618EEE07}" srcOrd="0" destOrd="0" presId="urn:microsoft.com/office/officeart/2016/7/layout/VerticalDownArrowProcess"/>
    <dgm:cxn modelId="{BAEEE145-1C6F-4379-A1B7-D42641AFC06F}" type="presOf" srcId="{48AD6021-267F-4E0F-AC30-3AD4C815AE8D}" destId="{B8C917D2-F802-4BDD-AFCF-DA96B7790D25}" srcOrd="0" destOrd="2" presId="urn:microsoft.com/office/officeart/2016/7/layout/VerticalDownArrowProcess"/>
    <dgm:cxn modelId="{A019BA48-47C9-4821-B943-21BBA5A23167}" srcId="{AE25E4F9-2309-442A-B136-9F928A2FDB0D}" destId="{73B93A40-6CF4-4621-B616-B37BB16D90FA}" srcOrd="3" destOrd="0" parTransId="{ECB689C9-51B9-4F49-8750-E684388DBB7D}" sibTransId="{BF96FD40-37FC-4961-833C-1893D78C4254}"/>
    <dgm:cxn modelId="{30A77B4F-98EE-49B7-A443-16BB0970C123}" type="presOf" srcId="{73B93A40-6CF4-4621-B616-B37BB16D90FA}" destId="{B8C917D2-F802-4BDD-AFCF-DA96B7790D25}" srcOrd="0" destOrd="3" presId="urn:microsoft.com/office/officeart/2016/7/layout/VerticalDownArrowProcess"/>
    <dgm:cxn modelId="{99834A73-1B38-420C-9C1E-C652BC450816}" type="presOf" srcId="{AFDC1684-AC46-46E9-9C29-ED981C396625}" destId="{2CF7343C-E022-4348-A13D-1252C2DBDFF7}" srcOrd="0" destOrd="0" presId="urn:microsoft.com/office/officeart/2016/7/layout/VerticalDownArrowProcess"/>
    <dgm:cxn modelId="{FAE98B7B-C38D-40B4-A59F-81022AAC18DC}" srcId="{89B13A3A-75B2-410F-BC51-68DBF948E5D5}" destId="{D2CE147B-7D85-4A07-AC7C-44A66DA66CED}" srcOrd="3" destOrd="0" parTransId="{1A438B52-ED26-401F-8DF2-7BD98AA37997}" sibTransId="{16527444-B4EC-4DE7-943C-0340C77B7558}"/>
    <dgm:cxn modelId="{44424E7F-9603-4E02-A352-AE238012E04D}" srcId="{89B13A3A-75B2-410F-BC51-68DBF948E5D5}" destId="{14212399-9A6C-4AC6-9E76-D4D2C736A79B}" srcOrd="1" destOrd="0" parTransId="{473DE8A3-910A-4298-BF92-BF671D541297}" sibTransId="{949E5F5A-1733-4B90-A803-BFAFCF34F1D3}"/>
    <dgm:cxn modelId="{8B9B4595-AB05-4733-AE1C-A0F10241B48F}" type="presOf" srcId="{B4ACB4F8-AC33-4DAA-8BB0-D9DC14A0080B}" destId="{83ADEB26-E31A-420F-AFC5-5DF3D2139E8C}" srcOrd="0" destOrd="0" presId="urn:microsoft.com/office/officeart/2016/7/layout/VerticalDownArrowProcess"/>
    <dgm:cxn modelId="{5F4E2098-7C45-4E17-B626-E723059FE9A5}" type="presOf" srcId="{AE25E4F9-2309-442A-B136-9F928A2FDB0D}" destId="{96CD5C38-180C-4702-957D-6A65243E9011}" srcOrd="1" destOrd="0" presId="urn:microsoft.com/office/officeart/2016/7/layout/VerticalDownArrowProcess"/>
    <dgm:cxn modelId="{70AC1BA0-613E-4231-9506-5C86E81F81AC}" srcId="{89B13A3A-75B2-410F-BC51-68DBF948E5D5}" destId="{AFDC1684-AC46-46E9-9C29-ED981C396625}" srcOrd="2" destOrd="0" parTransId="{1B6385C2-BA96-423E-BF61-C55B0B91FCC3}" sibTransId="{F035E499-10F5-4B51-A411-4927DE08CDFB}"/>
    <dgm:cxn modelId="{9AA12CA2-5C97-46A6-A80D-C5B636FD9FDD}" srcId="{AE25E4F9-2309-442A-B136-9F928A2FDB0D}" destId="{A240C44E-53F3-4FE4-BABF-C1822F7A2B50}" srcOrd="0" destOrd="0" parTransId="{7082D8F2-804C-41BC-824E-0408EBAF291B}" sibTransId="{153F8293-6FDB-4123-ABBB-9DA4E0181DA3}"/>
    <dgm:cxn modelId="{3869A7BE-2FB0-4AFC-94B6-9B9CB6BA66B4}" type="presOf" srcId="{14212399-9A6C-4AC6-9E76-D4D2C736A79B}" destId="{EB7A5CBD-A88E-4BB8-A5A2-39E448EE0AD2}" srcOrd="1" destOrd="0" presId="urn:microsoft.com/office/officeart/2016/7/layout/VerticalDownArrowProcess"/>
    <dgm:cxn modelId="{BE92A3C2-6160-47E8-BE10-6424ACF46333}" type="presOf" srcId="{45CD71A4-4FCA-49E9-8486-AFA1BD7117F6}" destId="{9561FAB2-A4C4-44D8-8ECB-ACBA517128C4}" srcOrd="0" destOrd="0" presId="urn:microsoft.com/office/officeart/2016/7/layout/VerticalDownArrowProcess"/>
    <dgm:cxn modelId="{108856C3-7130-4658-86D2-D301BAD87CD4}" srcId="{14212399-9A6C-4AC6-9E76-D4D2C736A79B}" destId="{B4ACB4F8-AC33-4DAA-8BB0-D9DC14A0080B}" srcOrd="0" destOrd="0" parTransId="{62C7B8E8-6C0E-43BD-8088-3918B8293098}" sibTransId="{E189742B-A7FD-4D03-B321-41CD9BDD306A}"/>
    <dgm:cxn modelId="{183942C7-BE56-423B-ABE7-9222CD55AF3A}" type="presOf" srcId="{E818EBCD-2908-41ED-B647-F44C4103BD82}" destId="{A339E792-CDAC-4CAC-BA47-DE8604E9FB07}" srcOrd="0" destOrd="0" presId="urn:microsoft.com/office/officeart/2016/7/layout/VerticalDownArrowProcess"/>
    <dgm:cxn modelId="{B3876BCE-88C0-4CAF-A691-2060E7A9483E}" type="presOf" srcId="{B0970FB1-EF33-472D-849A-C0E29BA55AF5}" destId="{B8C917D2-F802-4BDD-AFCF-DA96B7790D25}" srcOrd="0" destOrd="1" presId="urn:microsoft.com/office/officeart/2016/7/layout/VerticalDownArrowProcess"/>
    <dgm:cxn modelId="{527C90D0-C307-4FAF-AC24-E6F92A37FDC5}" type="presOf" srcId="{A240C44E-53F3-4FE4-BABF-C1822F7A2B50}" destId="{B8C917D2-F802-4BDD-AFCF-DA96B7790D25}" srcOrd="0" destOrd="0" presId="urn:microsoft.com/office/officeart/2016/7/layout/VerticalDownArrowProcess"/>
    <dgm:cxn modelId="{01ABF2D2-B916-4E9C-A1E8-07FDAA954D5C}" srcId="{AFDC1684-AC46-46E9-9C29-ED981C396625}" destId="{45CD71A4-4FCA-49E9-8486-AFA1BD7117F6}" srcOrd="0" destOrd="0" parTransId="{6D1946B4-6E51-4430-B410-55C15AA48462}" sibTransId="{2ABB7B50-723B-4226-B78F-24EABE7E5205}"/>
    <dgm:cxn modelId="{B1FD54E1-BEFF-43AB-8A7B-0182FDDC56F8}" type="presOf" srcId="{14212399-9A6C-4AC6-9E76-D4D2C736A79B}" destId="{904B78F1-3911-4A84-9920-39D6F358E06F}" srcOrd="0" destOrd="0" presId="urn:microsoft.com/office/officeart/2016/7/layout/VerticalDownArrowProcess"/>
    <dgm:cxn modelId="{060B5EE6-CBC8-4C3F-9C37-1877EDC8C88B}" srcId="{D2CE147B-7D85-4A07-AC7C-44A66DA66CED}" destId="{1A241095-2D81-4C07-BFB1-5D32402EF16C}" srcOrd="1" destOrd="0" parTransId="{2F374464-7716-44A5-8EE4-FBF363BA1A50}" sibTransId="{0EB6A656-1D17-4EF6-893A-A0A3CFB0DB77}"/>
    <dgm:cxn modelId="{FC17BFF5-DEB6-4E12-A4B4-03DF0016D6C8}" srcId="{AE25E4F9-2309-442A-B136-9F928A2FDB0D}" destId="{48AD6021-267F-4E0F-AC30-3AD4C815AE8D}" srcOrd="2" destOrd="0" parTransId="{8FC6512F-8D44-4F68-ABAA-1BBB0129FBB0}" sibTransId="{DA0F369C-7527-44CB-8AFC-76D19F13690F}"/>
    <dgm:cxn modelId="{5529D345-7936-448F-8707-BE64B3378BFD}" type="presParOf" srcId="{9BA0F635-34A7-4209-BC73-E395618EEE07}" destId="{74F4BE7D-1582-47E1-925B-1AEC951989DA}" srcOrd="0" destOrd="0" presId="urn:microsoft.com/office/officeart/2016/7/layout/VerticalDownArrowProcess"/>
    <dgm:cxn modelId="{A65A4126-4F1C-453B-9FBB-86DC67C7893E}" type="presParOf" srcId="{74F4BE7D-1582-47E1-925B-1AEC951989DA}" destId="{ADD97FEF-CD0C-4A7F-AF54-3598F1837BE5}" srcOrd="0" destOrd="0" presId="urn:microsoft.com/office/officeart/2016/7/layout/VerticalDownArrowProcess"/>
    <dgm:cxn modelId="{CC37AB41-12E3-4A15-8EEE-C759FB57DCD9}" type="presParOf" srcId="{74F4BE7D-1582-47E1-925B-1AEC951989DA}" destId="{A339E792-CDAC-4CAC-BA47-DE8604E9FB07}" srcOrd="1" destOrd="0" presId="urn:microsoft.com/office/officeart/2016/7/layout/VerticalDownArrowProcess"/>
    <dgm:cxn modelId="{F55829D3-82BA-4729-82FC-70806568D4A7}" type="presParOf" srcId="{9BA0F635-34A7-4209-BC73-E395618EEE07}" destId="{6E73F110-EFF5-4909-8A15-CB2964126890}" srcOrd="1" destOrd="0" presId="urn:microsoft.com/office/officeart/2016/7/layout/VerticalDownArrowProcess"/>
    <dgm:cxn modelId="{88BDAB7C-40A9-4B52-8C88-3598778AC7D1}" type="presParOf" srcId="{9BA0F635-34A7-4209-BC73-E395618EEE07}" destId="{2FC5FB04-E84C-404B-9B88-66ABC6390757}" srcOrd="2" destOrd="0" presId="urn:microsoft.com/office/officeart/2016/7/layout/VerticalDownArrowProcess"/>
    <dgm:cxn modelId="{2C0A46FA-8636-4351-B1BD-C5513820EA35}" type="presParOf" srcId="{2FC5FB04-E84C-404B-9B88-66ABC6390757}" destId="{2CF7343C-E022-4348-A13D-1252C2DBDFF7}" srcOrd="0" destOrd="0" presId="urn:microsoft.com/office/officeart/2016/7/layout/VerticalDownArrowProcess"/>
    <dgm:cxn modelId="{CC548951-CAEA-4541-8450-462E0D716AC0}" type="presParOf" srcId="{2FC5FB04-E84C-404B-9B88-66ABC6390757}" destId="{D343683A-4D06-4347-AD60-B36F711F307C}" srcOrd="1" destOrd="0" presId="urn:microsoft.com/office/officeart/2016/7/layout/VerticalDownArrowProcess"/>
    <dgm:cxn modelId="{AC2ACD5D-BE95-4C36-B7E8-AFB947296B04}" type="presParOf" srcId="{2FC5FB04-E84C-404B-9B88-66ABC6390757}" destId="{9561FAB2-A4C4-44D8-8ECB-ACBA517128C4}" srcOrd="2" destOrd="0" presId="urn:microsoft.com/office/officeart/2016/7/layout/VerticalDownArrowProcess"/>
    <dgm:cxn modelId="{8D05DC8C-44C6-4F11-A81E-95F09983B1F8}" type="presParOf" srcId="{9BA0F635-34A7-4209-BC73-E395618EEE07}" destId="{6A9F18EB-03F7-4A1F-A6B6-466E2D5CF8A0}" srcOrd="3" destOrd="0" presId="urn:microsoft.com/office/officeart/2016/7/layout/VerticalDownArrowProcess"/>
    <dgm:cxn modelId="{5C25D82F-DB19-4F85-8B0B-10A699D8C749}" type="presParOf" srcId="{9BA0F635-34A7-4209-BC73-E395618EEE07}" destId="{61BF93EE-C4C9-49B2-A618-D0620003725D}" srcOrd="4" destOrd="0" presId="urn:microsoft.com/office/officeart/2016/7/layout/VerticalDownArrowProcess"/>
    <dgm:cxn modelId="{F259D19E-9F16-4EFA-A2FE-D9FEAA3B54F8}" type="presParOf" srcId="{61BF93EE-C4C9-49B2-A618-D0620003725D}" destId="{904B78F1-3911-4A84-9920-39D6F358E06F}" srcOrd="0" destOrd="0" presId="urn:microsoft.com/office/officeart/2016/7/layout/VerticalDownArrowProcess"/>
    <dgm:cxn modelId="{FFAF0D7C-55FB-4F3C-9746-6D5D0C539464}" type="presParOf" srcId="{61BF93EE-C4C9-49B2-A618-D0620003725D}" destId="{EB7A5CBD-A88E-4BB8-A5A2-39E448EE0AD2}" srcOrd="1" destOrd="0" presId="urn:microsoft.com/office/officeart/2016/7/layout/VerticalDownArrowProcess"/>
    <dgm:cxn modelId="{74B8FBBF-EC17-417E-A166-DCECDA1357AE}" type="presParOf" srcId="{61BF93EE-C4C9-49B2-A618-D0620003725D}" destId="{83ADEB26-E31A-420F-AFC5-5DF3D2139E8C}" srcOrd="2" destOrd="0" presId="urn:microsoft.com/office/officeart/2016/7/layout/VerticalDownArrowProcess"/>
    <dgm:cxn modelId="{724F0BB8-28AF-449E-BFD3-1EB159F7B1C5}" type="presParOf" srcId="{9BA0F635-34A7-4209-BC73-E395618EEE07}" destId="{ED0D9FA5-613E-4CD8-94B7-525C67F1B335}" srcOrd="5" destOrd="0" presId="urn:microsoft.com/office/officeart/2016/7/layout/VerticalDownArrowProcess"/>
    <dgm:cxn modelId="{56A32916-A4DE-437E-BAD5-C34C72657257}" type="presParOf" srcId="{9BA0F635-34A7-4209-BC73-E395618EEE07}" destId="{D32EA9B8-E85F-43C1-8423-345715C3A6FA}" srcOrd="6" destOrd="0" presId="urn:microsoft.com/office/officeart/2016/7/layout/VerticalDownArrowProcess"/>
    <dgm:cxn modelId="{4FDAFE17-1FE3-4654-8E0C-74E38B29AE51}" type="presParOf" srcId="{D32EA9B8-E85F-43C1-8423-345715C3A6FA}" destId="{D4F1C210-497E-4CF6-9D89-3771F713A220}" srcOrd="0" destOrd="0" presId="urn:microsoft.com/office/officeart/2016/7/layout/VerticalDownArrowProcess"/>
    <dgm:cxn modelId="{DDDD8080-CF43-4CDD-BEED-3FFA4D7E78A9}" type="presParOf" srcId="{D32EA9B8-E85F-43C1-8423-345715C3A6FA}" destId="{96CD5C38-180C-4702-957D-6A65243E9011}" srcOrd="1" destOrd="0" presId="urn:microsoft.com/office/officeart/2016/7/layout/VerticalDownArrowProcess"/>
    <dgm:cxn modelId="{A23C45B2-F353-432A-B489-80CC89500429}" type="presParOf" srcId="{D32EA9B8-E85F-43C1-8423-345715C3A6FA}" destId="{B8C917D2-F802-4BDD-AFCF-DA96B7790D25}"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D3801-137F-4055-99E4-895D21C76892}">
      <dsp:nvSpPr>
        <dsp:cNvPr id="0" name=""/>
        <dsp:cNvSpPr/>
      </dsp:nvSpPr>
      <dsp:spPr>
        <a:xfrm>
          <a:off x="0" y="2261394"/>
          <a:ext cx="7956814"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C252AE20-BFA0-4282-AA78-9B6A11453F53}">
      <dsp:nvSpPr>
        <dsp:cNvPr id="0" name=""/>
        <dsp:cNvSpPr/>
      </dsp:nvSpPr>
      <dsp:spPr>
        <a:xfrm rot="8100000">
          <a:off x="69841" y="526986"/>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5D7658B-ACB6-4632-8CFC-793A6D1FB4AC}">
      <dsp:nvSpPr>
        <dsp:cNvPr id="0" name=""/>
        <dsp:cNvSpPr/>
      </dsp:nvSpPr>
      <dsp:spPr>
        <a:xfrm>
          <a:off x="105496" y="56264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447A7A60-EB8B-4884-AFFA-43F6544222EA}">
      <dsp:nvSpPr>
        <dsp:cNvPr id="0" name=""/>
        <dsp:cNvSpPr/>
      </dsp:nvSpPr>
      <dsp:spPr>
        <a:xfrm>
          <a:off x="457266" y="922648"/>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Notification of a vulnerability (GNU </a:t>
          </a:r>
          <a:r>
            <a:rPr lang="en-US" sz="1200" kern="1200" err="1">
              <a:latin typeface="Roboto Condensed" pitchFamily="2" charset="0"/>
              <a:ea typeface="Roboto Condensed" pitchFamily="2" charset="0"/>
            </a:rPr>
            <a:t>glibc</a:t>
          </a:r>
          <a:r>
            <a:rPr lang="en-US" sz="1200" kern="1200">
              <a:latin typeface="Roboto Condensed" pitchFamily="2" charset="0"/>
              <a:ea typeface="Roboto Condensed" pitchFamily="2" charset="0"/>
            </a:rPr>
            <a:t> $ORIGIN Substitution Privilege Escalation) was released by a researcher</a:t>
          </a:r>
        </a:p>
      </dsp:txBody>
      <dsp:txXfrm>
        <a:off x="457266" y="922648"/>
        <a:ext cx="1826218" cy="1338745"/>
      </dsp:txXfrm>
    </dsp:sp>
    <dsp:sp modelId="{2EB79800-124A-488C-AE80-CE77AB61CCA1}">
      <dsp:nvSpPr>
        <dsp:cNvPr id="0" name=""/>
        <dsp:cNvSpPr/>
      </dsp:nvSpPr>
      <dsp:spPr>
        <a:xfrm>
          <a:off x="457266" y="452278"/>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Oct. 10 2010</a:t>
          </a:r>
        </a:p>
      </dsp:txBody>
      <dsp:txXfrm>
        <a:off x="457266" y="452278"/>
        <a:ext cx="1826218" cy="470369"/>
      </dsp:txXfrm>
    </dsp:sp>
    <dsp:sp modelId="{7498207A-1107-45B9-9513-A0710285ECDE}">
      <dsp:nvSpPr>
        <dsp:cNvPr id="0" name=""/>
        <dsp:cNvSpPr/>
      </dsp:nvSpPr>
      <dsp:spPr>
        <a:xfrm>
          <a:off x="230317" y="922648"/>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DB9461B-AF1C-4EA7-A375-652830DEDB7F}">
      <dsp:nvSpPr>
        <dsp:cNvPr id="0" name=""/>
        <dsp:cNvSpPr/>
      </dsp:nvSpPr>
      <dsp:spPr>
        <a:xfrm>
          <a:off x="197703"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5EE56409-938C-4253-8ABD-BACE6B33D50C}">
      <dsp:nvSpPr>
        <dsp:cNvPr id="0" name=""/>
        <dsp:cNvSpPr/>
      </dsp:nvSpPr>
      <dsp:spPr>
        <a:xfrm rot="18900000">
          <a:off x="1203833" y="3674847"/>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06051E3-3BA1-4B50-8F07-C50C7390BC25}">
      <dsp:nvSpPr>
        <dsp:cNvPr id="0" name=""/>
        <dsp:cNvSpPr/>
      </dsp:nvSpPr>
      <dsp:spPr>
        <a:xfrm>
          <a:off x="1239488" y="371050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132E6699-8FE0-46AB-9804-5C944B6DAC53}">
      <dsp:nvSpPr>
        <dsp:cNvPr id="0" name=""/>
        <dsp:cNvSpPr/>
      </dsp:nvSpPr>
      <dsp:spPr>
        <a:xfrm>
          <a:off x="1591258" y="2261394"/>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err="1">
              <a:latin typeface="Roboto Condensed" pitchFamily="2" charset="0"/>
              <a:ea typeface="Roboto Condensed" pitchFamily="2" charset="0"/>
            </a:rPr>
            <a:t>UiO</a:t>
          </a:r>
          <a:r>
            <a:rPr lang="en-US" sz="1200" kern="1200">
              <a:latin typeface="Roboto Condensed" pitchFamily="2" charset="0"/>
              <a:ea typeface="Roboto Condensed" pitchFamily="2" charset="0"/>
            </a:rPr>
            <a:t> Operation’s team is notified that the </a:t>
          </a:r>
          <a:r>
            <a:rPr lang="en-US" sz="1200" kern="1200" err="1">
              <a:latin typeface="Roboto Condensed" pitchFamily="2" charset="0"/>
              <a:ea typeface="Roboto Condensed" pitchFamily="2" charset="0"/>
            </a:rPr>
            <a:t>glibc</a:t>
          </a:r>
          <a:r>
            <a:rPr lang="en-US" sz="1200" kern="1200">
              <a:latin typeface="Roboto Condensed" pitchFamily="2" charset="0"/>
              <a:ea typeface="Roboto Condensed" pitchFamily="2" charset="0"/>
            </a:rPr>
            <a:t> vulnerability has been used to compromise grids at other facilities</a:t>
          </a:r>
        </a:p>
      </dsp:txBody>
      <dsp:txXfrm>
        <a:off x="1591258" y="2261394"/>
        <a:ext cx="1826218" cy="1338745"/>
      </dsp:txXfrm>
    </dsp:sp>
    <dsp:sp modelId="{ACDF40E8-AA44-47CE-B65E-6E2EA80EE56B}">
      <dsp:nvSpPr>
        <dsp:cNvPr id="0" name=""/>
        <dsp:cNvSpPr/>
      </dsp:nvSpPr>
      <dsp:spPr>
        <a:xfrm>
          <a:off x="1591258" y="3600139"/>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Nov. 10 2010</a:t>
          </a:r>
        </a:p>
      </dsp:txBody>
      <dsp:txXfrm>
        <a:off x="1591258" y="3600139"/>
        <a:ext cx="1826218" cy="470369"/>
      </dsp:txXfrm>
    </dsp:sp>
    <dsp:sp modelId="{E4D1AF89-4464-459B-B1FC-BDD660204D00}">
      <dsp:nvSpPr>
        <dsp:cNvPr id="0" name=""/>
        <dsp:cNvSpPr/>
      </dsp:nvSpPr>
      <dsp:spPr>
        <a:xfrm>
          <a:off x="1364309" y="2261394"/>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58B088F-1BE1-4070-BD44-1D51EC24CCD9}">
      <dsp:nvSpPr>
        <dsp:cNvPr id="0" name=""/>
        <dsp:cNvSpPr/>
      </dsp:nvSpPr>
      <dsp:spPr>
        <a:xfrm>
          <a:off x="1331695"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DC159F31-A372-4BB9-8BEB-4E3655FE7787}">
      <dsp:nvSpPr>
        <dsp:cNvPr id="0" name=""/>
        <dsp:cNvSpPr/>
      </dsp:nvSpPr>
      <dsp:spPr>
        <a:xfrm rot="8100000">
          <a:off x="2337825" y="526986"/>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4DEAA58-763D-4962-91DF-87FD63F9A682}">
      <dsp:nvSpPr>
        <dsp:cNvPr id="0" name=""/>
        <dsp:cNvSpPr/>
      </dsp:nvSpPr>
      <dsp:spPr>
        <a:xfrm>
          <a:off x="2373480" y="56264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73E1918C-FDE0-49FC-A186-2D16356D1D84}">
      <dsp:nvSpPr>
        <dsp:cNvPr id="0" name=""/>
        <dsp:cNvSpPr/>
      </dsp:nvSpPr>
      <dsp:spPr>
        <a:xfrm>
          <a:off x="2725250" y="922648"/>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An attacker accesses one of Titan’s login nodes, using credentials that are later revealed to have been stolen from a Spanish university</a:t>
          </a:r>
        </a:p>
      </dsp:txBody>
      <dsp:txXfrm>
        <a:off x="2725250" y="922648"/>
        <a:ext cx="1826218" cy="1338745"/>
      </dsp:txXfrm>
    </dsp:sp>
    <dsp:sp modelId="{BAF8DDF7-53F1-41C0-A348-5E8C02C684A9}">
      <dsp:nvSpPr>
        <dsp:cNvPr id="0" name=""/>
        <dsp:cNvSpPr/>
      </dsp:nvSpPr>
      <dsp:spPr>
        <a:xfrm>
          <a:off x="2725250" y="452278"/>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June 23 2011</a:t>
          </a:r>
        </a:p>
      </dsp:txBody>
      <dsp:txXfrm>
        <a:off x="2725250" y="452278"/>
        <a:ext cx="1826218" cy="470369"/>
      </dsp:txXfrm>
    </dsp:sp>
    <dsp:sp modelId="{5B0E77C1-0E8C-485E-96FC-0607F2019889}">
      <dsp:nvSpPr>
        <dsp:cNvPr id="0" name=""/>
        <dsp:cNvSpPr/>
      </dsp:nvSpPr>
      <dsp:spPr>
        <a:xfrm>
          <a:off x="2498301" y="922648"/>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A85DB2D-E489-46C8-9388-99D0AE56F425}">
      <dsp:nvSpPr>
        <dsp:cNvPr id="0" name=""/>
        <dsp:cNvSpPr/>
      </dsp:nvSpPr>
      <dsp:spPr>
        <a:xfrm>
          <a:off x="2465687"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2CAD5B57-20FC-45DC-A274-DCEFE5F4EFB9}">
      <dsp:nvSpPr>
        <dsp:cNvPr id="0" name=""/>
        <dsp:cNvSpPr/>
      </dsp:nvSpPr>
      <dsp:spPr>
        <a:xfrm rot="18900000">
          <a:off x="3471817" y="3674847"/>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20A4A2BB-AFF6-40DD-A3CE-2DE3E91560D6}">
      <dsp:nvSpPr>
        <dsp:cNvPr id="0" name=""/>
        <dsp:cNvSpPr/>
      </dsp:nvSpPr>
      <dsp:spPr>
        <a:xfrm>
          <a:off x="3507472" y="371050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8F01CE7F-3FAB-40AE-89D9-998D369B75C2}">
      <dsp:nvSpPr>
        <dsp:cNvPr id="0" name=""/>
        <dsp:cNvSpPr/>
      </dsp:nvSpPr>
      <dsp:spPr>
        <a:xfrm>
          <a:off x="3859242" y="2261394"/>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A second login node is compromised</a:t>
          </a:r>
        </a:p>
      </dsp:txBody>
      <dsp:txXfrm>
        <a:off x="3859242" y="2261394"/>
        <a:ext cx="1826218" cy="1338745"/>
      </dsp:txXfrm>
    </dsp:sp>
    <dsp:sp modelId="{1450B9DF-948D-4AEC-BA7B-8D13F54E5772}">
      <dsp:nvSpPr>
        <dsp:cNvPr id="0" name=""/>
        <dsp:cNvSpPr/>
      </dsp:nvSpPr>
      <dsp:spPr>
        <a:xfrm>
          <a:off x="3859242" y="3600139"/>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June 24 2011</a:t>
          </a:r>
        </a:p>
      </dsp:txBody>
      <dsp:txXfrm>
        <a:off x="3859242" y="3600139"/>
        <a:ext cx="1826218" cy="470369"/>
      </dsp:txXfrm>
    </dsp:sp>
    <dsp:sp modelId="{6A19AA88-D1C6-4F3E-A88C-5C4B24CBC71E}">
      <dsp:nvSpPr>
        <dsp:cNvPr id="0" name=""/>
        <dsp:cNvSpPr/>
      </dsp:nvSpPr>
      <dsp:spPr>
        <a:xfrm>
          <a:off x="3632293" y="2261394"/>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7EF7A1A-AC2C-40FD-A39D-041F74102A3C}">
      <dsp:nvSpPr>
        <dsp:cNvPr id="0" name=""/>
        <dsp:cNvSpPr/>
      </dsp:nvSpPr>
      <dsp:spPr>
        <a:xfrm>
          <a:off x="3599679"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5285B62F-ACC9-4383-971D-AC235979CB88}">
      <dsp:nvSpPr>
        <dsp:cNvPr id="0" name=""/>
        <dsp:cNvSpPr/>
      </dsp:nvSpPr>
      <dsp:spPr>
        <a:xfrm rot="8100000">
          <a:off x="4605809" y="526986"/>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0ABE84C-BCBC-43F2-9BBE-E838D97D89CA}">
      <dsp:nvSpPr>
        <dsp:cNvPr id="0" name=""/>
        <dsp:cNvSpPr/>
      </dsp:nvSpPr>
      <dsp:spPr>
        <a:xfrm>
          <a:off x="4641464" y="56264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528DE0CC-BE2C-48BD-A71D-AC00808F1CEE}">
      <dsp:nvSpPr>
        <dsp:cNvPr id="0" name=""/>
        <dsp:cNvSpPr/>
      </dsp:nvSpPr>
      <dsp:spPr>
        <a:xfrm>
          <a:off x="4993234" y="922648"/>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Master node is compromised</a:t>
          </a:r>
        </a:p>
      </dsp:txBody>
      <dsp:txXfrm>
        <a:off x="4993234" y="922648"/>
        <a:ext cx="1826218" cy="1338745"/>
      </dsp:txXfrm>
    </dsp:sp>
    <dsp:sp modelId="{F77426EF-5C8F-48A0-8837-FE9F4643CE6C}">
      <dsp:nvSpPr>
        <dsp:cNvPr id="0" name=""/>
        <dsp:cNvSpPr/>
      </dsp:nvSpPr>
      <dsp:spPr>
        <a:xfrm>
          <a:off x="4993234" y="452278"/>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July 15 2011</a:t>
          </a:r>
        </a:p>
      </dsp:txBody>
      <dsp:txXfrm>
        <a:off x="4993234" y="452278"/>
        <a:ext cx="1826218" cy="470369"/>
      </dsp:txXfrm>
    </dsp:sp>
    <dsp:sp modelId="{561D9B8E-DB5D-448C-8B14-9E1F3919AC10}">
      <dsp:nvSpPr>
        <dsp:cNvPr id="0" name=""/>
        <dsp:cNvSpPr/>
      </dsp:nvSpPr>
      <dsp:spPr>
        <a:xfrm>
          <a:off x="4766285" y="922648"/>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851840-E81F-4BA0-BCDA-8DDB9722BDDA}">
      <dsp:nvSpPr>
        <dsp:cNvPr id="0" name=""/>
        <dsp:cNvSpPr/>
      </dsp:nvSpPr>
      <dsp:spPr>
        <a:xfrm>
          <a:off x="4733671"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 modelId="{685359A1-0543-4DA3-A97A-90E01A287816}">
      <dsp:nvSpPr>
        <dsp:cNvPr id="0" name=""/>
        <dsp:cNvSpPr/>
      </dsp:nvSpPr>
      <dsp:spPr>
        <a:xfrm rot="18900000">
          <a:off x="5739801" y="3674847"/>
          <a:ext cx="320953" cy="320953"/>
        </a:xfrm>
        <a:prstGeom prst="teardrop">
          <a:avLst>
            <a:gd name="adj" fmla="val 115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02FBF32-DBFD-4054-B779-6FFAA2E5ECC4}">
      <dsp:nvSpPr>
        <dsp:cNvPr id="0" name=""/>
        <dsp:cNvSpPr/>
      </dsp:nvSpPr>
      <dsp:spPr>
        <a:xfrm>
          <a:off x="5775456" y="3710502"/>
          <a:ext cx="249643" cy="249643"/>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1CC90A9C-38FC-433C-9543-17A16E8ECCA6}">
      <dsp:nvSpPr>
        <dsp:cNvPr id="0" name=""/>
        <dsp:cNvSpPr/>
      </dsp:nvSpPr>
      <dsp:spPr>
        <a:xfrm>
          <a:off x="6127226" y="2261394"/>
          <a:ext cx="1826218" cy="1338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5725" rIns="0" bIns="57150" numCol="1" spcCol="1270" anchor="b" anchorCtr="0">
          <a:noAutofit/>
        </a:bodyPr>
        <a:lstStyle/>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17:01 - </a:t>
          </a:r>
          <a:r>
            <a:rPr lang="en-US" sz="900" kern="1200" err="1">
              <a:latin typeface="Roboto Condensed" pitchFamily="2" charset="0"/>
              <a:ea typeface="Roboto Condensed" pitchFamily="2" charset="0"/>
            </a:rPr>
            <a:t>Raaum</a:t>
          </a:r>
          <a:r>
            <a:rPr lang="en-US" sz="900" kern="1200">
              <a:latin typeface="Roboto Condensed" pitchFamily="2" charset="0"/>
              <a:ea typeface="Roboto Condensed" pitchFamily="2" charset="0"/>
            </a:rPr>
            <a:t> is notified of attack</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17:30 – Master node and login nodes taken offline</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17:45 - </a:t>
          </a:r>
          <a:r>
            <a:rPr lang="en-US" sz="900" kern="1200" err="1">
              <a:latin typeface="Roboto Condensed" pitchFamily="2" charset="0"/>
              <a:ea typeface="Roboto Condensed" pitchFamily="2" charset="0"/>
            </a:rPr>
            <a:t>UniNETT</a:t>
          </a:r>
          <a:r>
            <a:rPr lang="en-US" sz="900" kern="1200">
              <a:latin typeface="Roboto Condensed" pitchFamily="2" charset="0"/>
              <a:ea typeface="Roboto Condensed" pitchFamily="2" charset="0"/>
            </a:rPr>
            <a:t> is notified of the outage</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18.34 - Grid partners are notified of the outage</a:t>
          </a:r>
        </a:p>
      </dsp:txBody>
      <dsp:txXfrm>
        <a:off x="6127226" y="2261394"/>
        <a:ext cx="1826218" cy="1338745"/>
      </dsp:txXfrm>
    </dsp:sp>
    <dsp:sp modelId="{1E005DA8-45E2-4D49-97F7-4C149FA1EADA}">
      <dsp:nvSpPr>
        <dsp:cNvPr id="0" name=""/>
        <dsp:cNvSpPr/>
      </dsp:nvSpPr>
      <dsp:spPr>
        <a:xfrm>
          <a:off x="6127226" y="3600139"/>
          <a:ext cx="1826218" cy="47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pPr>
          <a:r>
            <a:rPr lang="en-US" sz="1600" kern="1200"/>
            <a:t>Aug. 9 2011</a:t>
          </a:r>
        </a:p>
      </dsp:txBody>
      <dsp:txXfrm>
        <a:off x="6127226" y="3600139"/>
        <a:ext cx="1826218" cy="470369"/>
      </dsp:txXfrm>
    </dsp:sp>
    <dsp:sp modelId="{D9DA45B2-D293-40B2-91D5-D5B453DF42D5}">
      <dsp:nvSpPr>
        <dsp:cNvPr id="0" name=""/>
        <dsp:cNvSpPr/>
      </dsp:nvSpPr>
      <dsp:spPr>
        <a:xfrm>
          <a:off x="5900278" y="2261394"/>
          <a:ext cx="0" cy="1338745"/>
        </a:xfrm>
        <a:prstGeom prst="line">
          <a:avLst/>
        </a:prstGeom>
        <a:noFill/>
        <a:ln w="12700"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4F307E-0EBD-4B64-AC43-7EC1B0D7FCFC}">
      <dsp:nvSpPr>
        <dsp:cNvPr id="0" name=""/>
        <dsp:cNvSpPr/>
      </dsp:nvSpPr>
      <dsp:spPr>
        <a:xfrm>
          <a:off x="5867663" y="2219060"/>
          <a:ext cx="81701" cy="84666"/>
        </a:xfrm>
        <a:prstGeom prst="ellipse">
          <a:avLst/>
        </a:prstGeom>
        <a:solidFill>
          <a:schemeClr val="accent6">
            <a:hueOff val="0"/>
            <a:satOff val="0"/>
            <a:lumOff val="0"/>
            <a:alphaOff val="0"/>
          </a:schemeClr>
        </a:solidFill>
        <a:ln w="635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780A6-59E4-497B-9D6B-2B92C591F9D9}">
      <dsp:nvSpPr>
        <dsp:cNvPr id="0" name=""/>
        <dsp:cNvSpPr/>
      </dsp:nvSpPr>
      <dsp:spPr>
        <a:xfrm>
          <a:off x="5020" y="660905"/>
          <a:ext cx="2168424" cy="1618682"/>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Database and password synchronized​</a:t>
          </a:r>
          <a:endParaRPr lang="en-US" sz="1200" kern="1200">
            <a:latin typeface="Roboto Condensed" pitchFamily="2" charset="0"/>
            <a:ea typeface="Roboto Condensed" pitchFamily="2" charset="0"/>
          </a:endParaRPr>
        </a:p>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Cluster with different patch level may not be regulated​</a:t>
          </a:r>
          <a:endParaRPr lang="en-US" sz="1200" kern="1200">
            <a:latin typeface="Roboto Condensed" pitchFamily="2" charset="0"/>
            <a:ea typeface="Roboto Condensed" pitchFamily="2" charset="0"/>
          </a:endParaRPr>
        </a:p>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Team collaboration issue​</a:t>
          </a:r>
          <a:endParaRPr lang="en-US" sz="1200" kern="1200">
            <a:latin typeface="Roboto Condensed" pitchFamily="2" charset="0"/>
            <a:ea typeface="Roboto Condensed" pitchFamily="2" charset="0"/>
          </a:endParaRPr>
        </a:p>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Master and login nodes have access to all of the other computers in the cluster​</a:t>
          </a:r>
          <a:endParaRPr lang="en-US" sz="1200" kern="1200">
            <a:latin typeface="Roboto Condensed" pitchFamily="2" charset="0"/>
            <a:ea typeface="Roboto Condensed" pitchFamily="2" charset="0"/>
          </a:endParaRPr>
        </a:p>
      </dsp:txBody>
      <dsp:txXfrm>
        <a:off x="42948" y="698833"/>
        <a:ext cx="2092568" cy="1580754"/>
      </dsp:txXfrm>
    </dsp:sp>
    <dsp:sp modelId="{736A97DE-2091-4781-B8D5-01213C593A16}">
      <dsp:nvSpPr>
        <dsp:cNvPr id="0" name=""/>
        <dsp:cNvSpPr/>
      </dsp:nvSpPr>
      <dsp:spPr>
        <a:xfrm>
          <a:off x="5020" y="2279587"/>
          <a:ext cx="2168424" cy="6960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rtl="0">
            <a:lnSpc>
              <a:spcPct val="90000"/>
            </a:lnSpc>
            <a:spcBef>
              <a:spcPct val="0"/>
            </a:spcBef>
            <a:spcAft>
              <a:spcPct val="35000"/>
            </a:spcAft>
            <a:buNone/>
          </a:pPr>
          <a:r>
            <a:rPr lang="en-US" sz="2700" b="0" i="0" kern="1200">
              <a:latin typeface="Roboto Condensed" pitchFamily="2" charset="0"/>
              <a:ea typeface="Roboto Condensed" pitchFamily="2" charset="0"/>
            </a:rPr>
            <a:t>Threats</a:t>
          </a:r>
          <a:r>
            <a:rPr lang="en-US" sz="2700" b="0" i="0" kern="1200"/>
            <a:t>​</a:t>
          </a:r>
          <a:endParaRPr lang="en-US" sz="2700" kern="1200"/>
        </a:p>
      </dsp:txBody>
      <dsp:txXfrm>
        <a:off x="5020" y="2279587"/>
        <a:ext cx="1527059" cy="696033"/>
      </dsp:txXfrm>
    </dsp:sp>
    <dsp:sp modelId="{3A20E756-EFB0-420D-9A16-CC20939941F8}">
      <dsp:nvSpPr>
        <dsp:cNvPr id="0" name=""/>
        <dsp:cNvSpPr/>
      </dsp:nvSpPr>
      <dsp:spPr>
        <a:xfrm>
          <a:off x="1593420" y="2390146"/>
          <a:ext cx="758948" cy="758948"/>
        </a:xfrm>
        <a:prstGeom prst="ellipse">
          <a:avLst/>
        </a:prstGeom>
        <a:blipFill rotWithShape="1">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6562C8-06A9-4EBE-B3FC-276E24954725}">
      <dsp:nvSpPr>
        <dsp:cNvPr id="0" name=""/>
        <dsp:cNvSpPr/>
      </dsp:nvSpPr>
      <dsp:spPr>
        <a:xfrm>
          <a:off x="2540394" y="660905"/>
          <a:ext cx="2168424" cy="1618682"/>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A virtual team of ten individuals who worked on security issues for Titan on a part-time, as-needed basis​</a:t>
          </a:r>
          <a:endParaRPr lang="en-US" sz="1200" kern="1200">
            <a:latin typeface="Roboto Condensed" pitchFamily="2" charset="0"/>
            <a:ea typeface="Roboto Condensed" pitchFamily="2" charset="0"/>
          </a:endParaRPr>
        </a:p>
        <a:p>
          <a:pPr marL="114300" lvl="1" indent="-114300" algn="l" defTabSz="533400" rtl="0">
            <a:lnSpc>
              <a:spcPct val="90000"/>
            </a:lnSpc>
            <a:spcBef>
              <a:spcPct val="0"/>
            </a:spcBef>
            <a:spcAft>
              <a:spcPct val="15000"/>
            </a:spcAft>
            <a:buChar char="•"/>
          </a:pPr>
          <a:r>
            <a:rPr lang="en-US" sz="1200" b="0" i="0" kern="1200" err="1">
              <a:latin typeface="Roboto Condensed" pitchFamily="2" charset="0"/>
              <a:ea typeface="Roboto Condensed" pitchFamily="2" charset="0"/>
            </a:rPr>
            <a:t>UiO</a:t>
          </a:r>
          <a:r>
            <a:rPr lang="en-US" sz="1200" b="0" i="0" kern="1200">
              <a:latin typeface="Roboto Condensed" pitchFamily="2" charset="0"/>
              <a:ea typeface="Roboto Condensed" pitchFamily="2" charset="0"/>
            </a:rPr>
            <a:t> network operations team responsible for updating and patching systems running on Titan​</a:t>
          </a:r>
          <a:endParaRPr lang="en-US" sz="1200" kern="1200">
            <a:latin typeface="Roboto Condensed" pitchFamily="2" charset="0"/>
            <a:ea typeface="Roboto Condensed" pitchFamily="2" charset="0"/>
          </a:endParaRPr>
        </a:p>
      </dsp:txBody>
      <dsp:txXfrm>
        <a:off x="2578322" y="698833"/>
        <a:ext cx="2092568" cy="1580754"/>
      </dsp:txXfrm>
    </dsp:sp>
    <dsp:sp modelId="{0957C48B-32F6-4B05-BA01-7915F963B7CA}">
      <dsp:nvSpPr>
        <dsp:cNvPr id="0" name=""/>
        <dsp:cNvSpPr/>
      </dsp:nvSpPr>
      <dsp:spPr>
        <a:xfrm>
          <a:off x="2540394" y="2279587"/>
          <a:ext cx="2168424" cy="6960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rtl="0">
            <a:lnSpc>
              <a:spcPct val="90000"/>
            </a:lnSpc>
            <a:spcBef>
              <a:spcPct val="0"/>
            </a:spcBef>
            <a:spcAft>
              <a:spcPct val="35000"/>
            </a:spcAft>
            <a:buNone/>
          </a:pPr>
          <a:r>
            <a:rPr lang="en-US" sz="2700" b="0" i="0" kern="1200">
              <a:latin typeface="Roboto Condensed" pitchFamily="2" charset="0"/>
              <a:ea typeface="Roboto Condensed" pitchFamily="2" charset="0"/>
            </a:rPr>
            <a:t>Features</a:t>
          </a:r>
          <a:r>
            <a:rPr lang="en-US" sz="2700" b="0" i="0" kern="1200"/>
            <a:t>​</a:t>
          </a:r>
          <a:endParaRPr lang="en-US" sz="2700" kern="1200"/>
        </a:p>
      </dsp:txBody>
      <dsp:txXfrm>
        <a:off x="2540394" y="2279587"/>
        <a:ext cx="1527059" cy="696033"/>
      </dsp:txXfrm>
    </dsp:sp>
    <dsp:sp modelId="{2678D9F5-6EDF-4150-B2A7-21EB694D48CE}">
      <dsp:nvSpPr>
        <dsp:cNvPr id="0" name=""/>
        <dsp:cNvSpPr/>
      </dsp:nvSpPr>
      <dsp:spPr>
        <a:xfrm>
          <a:off x="4128794" y="2390146"/>
          <a:ext cx="758948" cy="758948"/>
        </a:xfrm>
        <a:prstGeom prst="ellipse">
          <a:avLst/>
        </a:prstGeom>
        <a:blipFill rotWithShape="1">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8611D-1D17-4E87-A240-E41D96C1846B}">
      <dsp:nvSpPr>
        <dsp:cNvPr id="0" name=""/>
        <dsp:cNvSpPr/>
      </dsp:nvSpPr>
      <dsp:spPr>
        <a:xfrm>
          <a:off x="5075767" y="660905"/>
          <a:ext cx="2168424" cy="1618682"/>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Username and password​</a:t>
          </a:r>
          <a:endParaRPr lang="en-US" sz="1200" kern="1200">
            <a:latin typeface="Roboto Condensed" pitchFamily="2" charset="0"/>
            <a:ea typeface="Roboto Condensed" pitchFamily="2" charset="0"/>
          </a:endParaRPr>
        </a:p>
        <a:p>
          <a:pPr marL="114300" lvl="1" indent="-114300" algn="l" defTabSz="533400" rtl="0">
            <a:lnSpc>
              <a:spcPct val="90000"/>
            </a:lnSpc>
            <a:spcBef>
              <a:spcPct val="0"/>
            </a:spcBef>
            <a:spcAft>
              <a:spcPct val="15000"/>
            </a:spcAft>
            <a:buChar char="•"/>
          </a:pPr>
          <a:r>
            <a:rPr lang="en-US" sz="1200" b="0" i="0" kern="1200">
              <a:latin typeface="Roboto Condensed" pitchFamily="2" charset="0"/>
              <a:ea typeface="Roboto Condensed" pitchFamily="2" charset="0"/>
            </a:rPr>
            <a:t>Scientific data​</a:t>
          </a:r>
          <a:endParaRPr lang="en-US" sz="1200" kern="1200">
            <a:latin typeface="Roboto Condensed" pitchFamily="2" charset="0"/>
            <a:ea typeface="Roboto Condensed" pitchFamily="2" charset="0"/>
          </a:endParaRPr>
        </a:p>
      </dsp:txBody>
      <dsp:txXfrm>
        <a:off x="5113695" y="698833"/>
        <a:ext cx="2092568" cy="1580754"/>
      </dsp:txXfrm>
    </dsp:sp>
    <dsp:sp modelId="{B7BDFCAC-45B0-4AC5-B277-1325FFFC648D}">
      <dsp:nvSpPr>
        <dsp:cNvPr id="0" name=""/>
        <dsp:cNvSpPr/>
      </dsp:nvSpPr>
      <dsp:spPr>
        <a:xfrm>
          <a:off x="5075767" y="2279587"/>
          <a:ext cx="2168424" cy="6960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rtl="0">
            <a:lnSpc>
              <a:spcPct val="90000"/>
            </a:lnSpc>
            <a:spcBef>
              <a:spcPct val="0"/>
            </a:spcBef>
            <a:spcAft>
              <a:spcPct val="35000"/>
            </a:spcAft>
            <a:buNone/>
          </a:pPr>
          <a:r>
            <a:rPr lang="en-US" sz="2700" b="0" i="0" kern="1200">
              <a:latin typeface="Roboto Condensed" pitchFamily="2" charset="0"/>
              <a:ea typeface="Roboto Condensed" pitchFamily="2" charset="0"/>
            </a:rPr>
            <a:t>Objects</a:t>
          </a:r>
          <a:r>
            <a:rPr lang="en-US" sz="2700" b="0" i="0" kern="1200"/>
            <a:t>​</a:t>
          </a:r>
          <a:endParaRPr lang="en-US" sz="2700" kern="1200"/>
        </a:p>
      </dsp:txBody>
      <dsp:txXfrm>
        <a:off x="5075767" y="2279587"/>
        <a:ext cx="1527059" cy="696033"/>
      </dsp:txXfrm>
    </dsp:sp>
    <dsp:sp modelId="{ED93E4B4-2565-4834-B2C2-8FE451233E17}">
      <dsp:nvSpPr>
        <dsp:cNvPr id="0" name=""/>
        <dsp:cNvSpPr/>
      </dsp:nvSpPr>
      <dsp:spPr>
        <a:xfrm>
          <a:off x="6664168" y="2390146"/>
          <a:ext cx="758948" cy="758948"/>
        </a:xfrm>
        <a:prstGeom prst="ellipse">
          <a:avLst/>
        </a:prstGeom>
        <a:blipFill rotWithShape="1">
          <a:blip xmlns:r="http://schemas.openxmlformats.org/officeDocument/2006/relationships" r:embed="rId3"/>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4447F-023D-4419-BFFC-AF19D9C974B9}">
      <dsp:nvSpPr>
        <dsp:cNvPr id="0" name=""/>
        <dsp:cNvSpPr/>
      </dsp:nvSpPr>
      <dsp:spPr>
        <a:xfrm rot="16200000">
          <a:off x="-557497" y="557497"/>
          <a:ext cx="3484486" cy="2369491"/>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922" bIns="0" numCol="1" spcCol="1270" anchor="t" anchorCtr="0">
          <a:noAutofit/>
        </a:bodyPr>
        <a:lstStyle/>
        <a:p>
          <a:pPr marL="0" lvl="0" indent="0" algn="l" defTabSz="800100">
            <a:lnSpc>
              <a:spcPct val="90000"/>
            </a:lnSpc>
            <a:spcBef>
              <a:spcPct val="0"/>
            </a:spcBef>
            <a:spcAft>
              <a:spcPct val="35000"/>
            </a:spcAft>
            <a:buNone/>
          </a:pPr>
          <a:r>
            <a:rPr lang="en-US" sz="1800" kern="1200">
              <a:latin typeface="Roboto Condensed" pitchFamily="2" charset="0"/>
              <a:ea typeface="Roboto Condensed" pitchFamily="2" charset="0"/>
            </a:rPr>
            <a:t>Know What You Have</a:t>
          </a:r>
        </a:p>
        <a:p>
          <a:pPr marL="114300" lvl="1" indent="-114300" algn="l" defTabSz="622300">
            <a:lnSpc>
              <a:spcPct val="90000"/>
            </a:lnSpc>
            <a:spcBef>
              <a:spcPct val="0"/>
            </a:spcBef>
            <a:spcAft>
              <a:spcPct val="15000"/>
            </a:spcAft>
            <a:buChar char="•"/>
          </a:pPr>
          <a:r>
            <a:rPr lang="en-US" sz="1400" kern="1200">
              <a:latin typeface="Roboto Condensed" pitchFamily="2" charset="0"/>
              <a:ea typeface="Roboto Condensed" pitchFamily="2" charset="0"/>
            </a:rPr>
            <a:t>Most sensitive data needs to be identified and given maximum protection</a:t>
          </a:r>
        </a:p>
      </dsp:txBody>
      <dsp:txXfrm rot="5400000">
        <a:off x="1" y="696896"/>
        <a:ext cx="2369491" cy="2090692"/>
      </dsp:txXfrm>
    </dsp:sp>
    <dsp:sp modelId="{02B27F6A-2F61-492A-9207-33E243C9B3D3}">
      <dsp:nvSpPr>
        <dsp:cNvPr id="0" name=""/>
        <dsp:cNvSpPr/>
      </dsp:nvSpPr>
      <dsp:spPr>
        <a:xfrm rot="16200000">
          <a:off x="1990617" y="557497"/>
          <a:ext cx="3484486" cy="2369491"/>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922" bIns="0" numCol="1" spcCol="1270" anchor="t" anchorCtr="0">
          <a:noAutofit/>
        </a:bodyPr>
        <a:lstStyle/>
        <a:p>
          <a:pPr marL="0" lvl="0" indent="0" algn="l" defTabSz="800100">
            <a:lnSpc>
              <a:spcPct val="90000"/>
            </a:lnSpc>
            <a:spcBef>
              <a:spcPct val="0"/>
            </a:spcBef>
            <a:spcAft>
              <a:spcPct val="35000"/>
            </a:spcAft>
            <a:buNone/>
          </a:pPr>
          <a:r>
            <a:rPr lang="en-US" sz="1800" kern="1200">
              <a:latin typeface="Roboto Condensed" pitchFamily="2" charset="0"/>
              <a:ea typeface="Roboto Condensed" pitchFamily="2" charset="0"/>
            </a:rPr>
            <a:t>Communicate with Stakeholders</a:t>
          </a:r>
        </a:p>
        <a:p>
          <a:pPr marL="114300" lvl="1" indent="-114300" algn="l" defTabSz="622300">
            <a:lnSpc>
              <a:spcPct val="90000"/>
            </a:lnSpc>
            <a:spcBef>
              <a:spcPct val="0"/>
            </a:spcBef>
            <a:spcAft>
              <a:spcPct val="15000"/>
            </a:spcAft>
            <a:buChar char="•"/>
          </a:pPr>
          <a:r>
            <a:rPr lang="en-US" sz="1400" kern="1200">
              <a:latin typeface="Roboto Condensed" pitchFamily="2" charset="0"/>
              <a:ea typeface="Roboto Condensed" pitchFamily="2" charset="0"/>
            </a:rPr>
            <a:t>This makes for a dynamic user base chat requires diligent execution of a well-defined protocol for promptly granting and revoking access</a:t>
          </a:r>
        </a:p>
      </dsp:txBody>
      <dsp:txXfrm rot="5400000">
        <a:off x="2548115" y="696896"/>
        <a:ext cx="2369491" cy="2090692"/>
      </dsp:txXfrm>
    </dsp:sp>
    <dsp:sp modelId="{DBAB7516-A4CC-4F7E-812B-FECB4A5D6DE3}">
      <dsp:nvSpPr>
        <dsp:cNvPr id="0" name=""/>
        <dsp:cNvSpPr/>
      </dsp:nvSpPr>
      <dsp:spPr>
        <a:xfrm rot="16200000">
          <a:off x="4537820" y="557497"/>
          <a:ext cx="3484486" cy="2369491"/>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922" bIns="0" numCol="1" spcCol="1270" anchor="t" anchorCtr="0">
          <a:noAutofit/>
        </a:bodyPr>
        <a:lstStyle/>
        <a:p>
          <a:pPr marL="0" lvl="0" indent="0" algn="l" defTabSz="800100">
            <a:lnSpc>
              <a:spcPct val="90000"/>
            </a:lnSpc>
            <a:spcBef>
              <a:spcPct val="0"/>
            </a:spcBef>
            <a:spcAft>
              <a:spcPct val="35000"/>
            </a:spcAft>
            <a:buNone/>
          </a:pPr>
          <a:r>
            <a:rPr lang="en-US" sz="1800" kern="1200">
              <a:latin typeface="Roboto Condensed" pitchFamily="2" charset="0"/>
              <a:ea typeface="Roboto Condensed" pitchFamily="2" charset="0"/>
            </a:rPr>
            <a:t>Incident Response Plan Not in Place</a:t>
          </a:r>
        </a:p>
        <a:p>
          <a:pPr marL="114300" lvl="1" indent="-114300" algn="l" defTabSz="622300">
            <a:lnSpc>
              <a:spcPct val="90000"/>
            </a:lnSpc>
            <a:spcBef>
              <a:spcPct val="0"/>
            </a:spcBef>
            <a:spcAft>
              <a:spcPct val="15000"/>
            </a:spcAft>
            <a:buChar char="•"/>
          </a:pPr>
          <a:r>
            <a:rPr lang="en-US" sz="1400" kern="1200">
              <a:latin typeface="Roboto Condensed" pitchFamily="2" charset="0"/>
              <a:ea typeface="Roboto Condensed" pitchFamily="2" charset="0"/>
            </a:rPr>
            <a:t>The Incident response plan is like a fire safety plan;it needs to be developed by someone with experience of working with the institution.</a:t>
          </a:r>
        </a:p>
        <a:p>
          <a:pPr marL="114300" lvl="1" indent="-114300" algn="l" defTabSz="622300">
            <a:lnSpc>
              <a:spcPct val="90000"/>
            </a:lnSpc>
            <a:spcBef>
              <a:spcPct val="0"/>
            </a:spcBef>
            <a:spcAft>
              <a:spcPct val="15000"/>
            </a:spcAft>
            <a:buChar char="•"/>
          </a:pPr>
          <a:endParaRPr lang="en-US" sz="1400" kern="1200"/>
        </a:p>
      </dsp:txBody>
      <dsp:txXfrm rot="5400000">
        <a:off x="5095318" y="696896"/>
        <a:ext cx="2369491" cy="2090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0EE29-C4FC-4ADD-8304-7C6B71F73599}">
      <dsp:nvSpPr>
        <dsp:cNvPr id="0" name=""/>
        <dsp:cNvSpPr/>
      </dsp:nvSpPr>
      <dsp:spPr>
        <a:xfrm rot="16200000">
          <a:off x="-161979" y="165131"/>
          <a:ext cx="3362523" cy="303226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691" bIns="0" numCol="1" spcCol="1270" anchor="t" anchorCtr="0">
          <a:noAutofit/>
        </a:bodyPr>
        <a:lstStyle/>
        <a:p>
          <a:pPr marL="0" lvl="0" indent="0" algn="l" defTabSz="977900">
            <a:lnSpc>
              <a:spcPct val="90000"/>
            </a:lnSpc>
            <a:spcBef>
              <a:spcPct val="0"/>
            </a:spcBef>
            <a:spcAft>
              <a:spcPct val="35000"/>
            </a:spcAft>
            <a:buNone/>
          </a:pPr>
          <a:r>
            <a:rPr lang="en-US" sz="2200" kern="1200">
              <a:latin typeface="Roboto Condensed" pitchFamily="2" charset="0"/>
              <a:ea typeface="Roboto Condensed" pitchFamily="2" charset="0"/>
            </a:rPr>
            <a:t>Analysis Of The Attack</a:t>
          </a:r>
        </a:p>
        <a:p>
          <a:pPr marL="171450" lvl="1" indent="-171450" algn="l" defTabSz="755650">
            <a:lnSpc>
              <a:spcPct val="90000"/>
            </a:lnSpc>
            <a:spcBef>
              <a:spcPct val="0"/>
            </a:spcBef>
            <a:spcAft>
              <a:spcPct val="15000"/>
            </a:spcAft>
            <a:buChar char="•"/>
          </a:pPr>
          <a:r>
            <a:rPr lang="en-US" sz="1700" kern="1200">
              <a:latin typeface="Roboto Condensed" pitchFamily="2" charset="0"/>
              <a:ea typeface="Roboto Condensed" pitchFamily="2" charset="0"/>
            </a:rPr>
            <a:t>Conduct in-depth analysis of the end-to-end workflow of the attack</a:t>
          </a:r>
        </a:p>
      </dsp:txBody>
      <dsp:txXfrm rot="5400000">
        <a:off x="3153" y="672504"/>
        <a:ext cx="3032260" cy="2017513"/>
      </dsp:txXfrm>
    </dsp:sp>
    <dsp:sp modelId="{9E1F947D-37BC-4C1D-BF05-703FC69B1B4C}">
      <dsp:nvSpPr>
        <dsp:cNvPr id="0" name=""/>
        <dsp:cNvSpPr/>
      </dsp:nvSpPr>
      <dsp:spPr>
        <a:xfrm rot="16200000">
          <a:off x="3097701" y="165131"/>
          <a:ext cx="3362523" cy="303226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691" bIns="0" numCol="1" spcCol="1270" anchor="t" anchorCtr="0">
          <a:noAutofit/>
        </a:bodyPr>
        <a:lstStyle/>
        <a:p>
          <a:pPr marL="0" lvl="0" indent="0" algn="l" defTabSz="977900">
            <a:lnSpc>
              <a:spcPct val="90000"/>
            </a:lnSpc>
            <a:spcBef>
              <a:spcPct val="0"/>
            </a:spcBef>
            <a:spcAft>
              <a:spcPct val="35000"/>
            </a:spcAft>
            <a:buNone/>
          </a:pPr>
          <a:r>
            <a:rPr lang="en-US" sz="2200" kern="1200">
              <a:latin typeface="Roboto Condensed" pitchFamily="2" charset="0"/>
              <a:ea typeface="Roboto Condensed" pitchFamily="2" charset="0"/>
            </a:rPr>
            <a:t>Dedicated Information Security Team</a:t>
          </a:r>
        </a:p>
        <a:p>
          <a:pPr marL="171450" lvl="1" indent="-171450" algn="l" defTabSz="755650">
            <a:lnSpc>
              <a:spcPct val="90000"/>
            </a:lnSpc>
            <a:spcBef>
              <a:spcPct val="0"/>
            </a:spcBef>
            <a:spcAft>
              <a:spcPct val="15000"/>
            </a:spcAft>
            <a:buChar char="•"/>
          </a:pPr>
          <a:r>
            <a:rPr lang="en-US" sz="1700" kern="1200">
              <a:latin typeface="Roboto Condensed" pitchFamily="2" charset="0"/>
              <a:ea typeface="Roboto Condensed" pitchFamily="2" charset="0"/>
            </a:rPr>
            <a:t>They only have a virtual part-time team and network operation team(Not info security team) </a:t>
          </a:r>
        </a:p>
      </dsp:txBody>
      <dsp:txXfrm rot="5400000">
        <a:off x="3262833" y="672504"/>
        <a:ext cx="3032260" cy="2017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97FEF-CD0C-4A7F-AF54-3598F1837BE5}">
      <dsp:nvSpPr>
        <dsp:cNvPr id="0" name=""/>
        <dsp:cNvSpPr/>
      </dsp:nvSpPr>
      <dsp:spPr>
        <a:xfrm>
          <a:off x="0" y="3414708"/>
          <a:ext cx="1238250" cy="747054"/>
        </a:xfrm>
        <a:prstGeom prst="rect">
          <a:avLst/>
        </a:prstGeom>
        <a:gradFill rotWithShape="0">
          <a:gsLst>
            <a:gs pos="0">
              <a:schemeClr val="accent1">
                <a:shade val="80000"/>
                <a:hueOff val="0"/>
                <a:satOff val="0"/>
                <a:lumOff val="0"/>
                <a:alphaOff val="0"/>
                <a:tint val="100000"/>
                <a:shade val="100000"/>
                <a:satMod val="130000"/>
              </a:schemeClr>
            </a:gs>
            <a:gs pos="100000">
              <a:schemeClr val="accent1">
                <a:shade val="80000"/>
                <a:hueOff val="0"/>
                <a:satOff val="0"/>
                <a:lumOff val="0"/>
                <a:alphaOff val="0"/>
                <a:tint val="50000"/>
                <a:shade val="100000"/>
                <a:satMod val="350000"/>
              </a:schemeClr>
            </a:gs>
          </a:gsLst>
          <a:lin ang="16200000" scaled="0"/>
        </a:gradFill>
        <a:ln w="9525" cap="flat" cmpd="sng" algn="ctr">
          <a:solidFill>
            <a:schemeClr val="accent1">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88064" tIns="192024" rIns="88064" bIns="192024" numCol="1" spcCol="1270" anchor="ctr" anchorCtr="0">
          <a:noAutofit/>
        </a:bodyPr>
        <a:lstStyle/>
        <a:p>
          <a:pPr marL="0" lvl="0" indent="0" algn="ctr" defTabSz="1200150">
            <a:lnSpc>
              <a:spcPct val="90000"/>
            </a:lnSpc>
            <a:spcBef>
              <a:spcPct val="0"/>
            </a:spcBef>
            <a:spcAft>
              <a:spcPct val="35000"/>
            </a:spcAft>
            <a:buNone/>
          </a:pPr>
          <a:r>
            <a:rPr lang="en-US" sz="2700" kern="1200"/>
            <a:t>Act</a:t>
          </a:r>
        </a:p>
      </dsp:txBody>
      <dsp:txXfrm>
        <a:off x="0" y="3414708"/>
        <a:ext cx="1238250" cy="747054"/>
      </dsp:txXfrm>
    </dsp:sp>
    <dsp:sp modelId="{A339E792-CDAC-4CAC-BA47-DE8604E9FB07}">
      <dsp:nvSpPr>
        <dsp:cNvPr id="0" name=""/>
        <dsp:cNvSpPr/>
      </dsp:nvSpPr>
      <dsp:spPr>
        <a:xfrm>
          <a:off x="1238249" y="3414708"/>
          <a:ext cx="3714750" cy="747054"/>
        </a:xfrm>
        <a:prstGeom prst="rect">
          <a:avLst/>
        </a:prstGeom>
        <a:solidFill>
          <a:schemeClr val="accent1">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5353" tIns="152400" rIns="75353"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Summarizes experiences and consolidates achievements </a:t>
          </a:r>
        </a:p>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Turns problems that haven't been solved or appear newly into the next cycle</a:t>
          </a:r>
        </a:p>
      </dsp:txBody>
      <dsp:txXfrm>
        <a:off x="1238249" y="3414708"/>
        <a:ext cx="3714750" cy="747054"/>
      </dsp:txXfrm>
    </dsp:sp>
    <dsp:sp modelId="{D343683A-4D06-4347-AD60-B36F711F307C}">
      <dsp:nvSpPr>
        <dsp:cNvPr id="0" name=""/>
        <dsp:cNvSpPr/>
      </dsp:nvSpPr>
      <dsp:spPr>
        <a:xfrm rot="10800000">
          <a:off x="0" y="2276944"/>
          <a:ext cx="1238250" cy="1148970"/>
        </a:xfrm>
        <a:prstGeom prst="upArrowCallout">
          <a:avLst>
            <a:gd name="adj1" fmla="val 5000"/>
            <a:gd name="adj2" fmla="val 10000"/>
            <a:gd name="adj3" fmla="val 15000"/>
            <a:gd name="adj4" fmla="val 64977"/>
          </a:avLst>
        </a:prstGeom>
        <a:gradFill rotWithShape="0">
          <a:gsLst>
            <a:gs pos="0">
              <a:schemeClr val="accent1">
                <a:shade val="80000"/>
                <a:hueOff val="134500"/>
                <a:satOff val="-5133"/>
                <a:lumOff val="9506"/>
                <a:alphaOff val="0"/>
                <a:tint val="100000"/>
                <a:shade val="100000"/>
                <a:satMod val="130000"/>
              </a:schemeClr>
            </a:gs>
            <a:gs pos="100000">
              <a:schemeClr val="accent1">
                <a:shade val="80000"/>
                <a:hueOff val="134500"/>
                <a:satOff val="-5133"/>
                <a:lumOff val="9506"/>
                <a:alphaOff val="0"/>
                <a:tint val="50000"/>
                <a:shade val="100000"/>
                <a:satMod val="350000"/>
              </a:schemeClr>
            </a:gs>
          </a:gsLst>
          <a:lin ang="16200000" scaled="0"/>
        </a:gradFill>
        <a:ln w="9525" cap="flat" cmpd="sng" algn="ctr">
          <a:solidFill>
            <a:schemeClr val="accent1">
              <a:shade val="80000"/>
              <a:hueOff val="134500"/>
              <a:satOff val="-5133"/>
              <a:lumOff val="950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88064" tIns="192024" rIns="88064" bIns="192024" numCol="1" spcCol="1270" anchor="ctr" anchorCtr="0">
          <a:noAutofit/>
        </a:bodyPr>
        <a:lstStyle/>
        <a:p>
          <a:pPr marL="0" lvl="0" indent="0" algn="ctr" defTabSz="1200150">
            <a:lnSpc>
              <a:spcPct val="90000"/>
            </a:lnSpc>
            <a:spcBef>
              <a:spcPct val="0"/>
            </a:spcBef>
            <a:spcAft>
              <a:spcPct val="35000"/>
            </a:spcAft>
            <a:buNone/>
          </a:pPr>
          <a:r>
            <a:rPr lang="en-US" sz="2700" kern="1200"/>
            <a:t>Check</a:t>
          </a:r>
        </a:p>
      </dsp:txBody>
      <dsp:txXfrm rot="-10800000">
        <a:off x="0" y="2276944"/>
        <a:ext cx="1238250" cy="746830"/>
      </dsp:txXfrm>
    </dsp:sp>
    <dsp:sp modelId="{9561FAB2-A4C4-44D8-8ECB-ACBA517128C4}">
      <dsp:nvSpPr>
        <dsp:cNvPr id="0" name=""/>
        <dsp:cNvSpPr/>
      </dsp:nvSpPr>
      <dsp:spPr>
        <a:xfrm>
          <a:off x="1238249" y="2276944"/>
          <a:ext cx="3714750" cy="746830"/>
        </a:xfrm>
        <a:prstGeom prst="rect">
          <a:avLst/>
        </a:prstGeom>
        <a:solidFill>
          <a:schemeClr val="accent1">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5353" tIns="152400" rIns="75353"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Checks the implements according to requirements of the plan</a:t>
          </a:r>
        </a:p>
      </dsp:txBody>
      <dsp:txXfrm>
        <a:off x="1238249" y="2276944"/>
        <a:ext cx="3714750" cy="746830"/>
      </dsp:txXfrm>
    </dsp:sp>
    <dsp:sp modelId="{EB7A5CBD-A88E-4BB8-A5A2-39E448EE0AD2}">
      <dsp:nvSpPr>
        <dsp:cNvPr id="0" name=""/>
        <dsp:cNvSpPr/>
      </dsp:nvSpPr>
      <dsp:spPr>
        <a:xfrm rot="10800000">
          <a:off x="0" y="1139179"/>
          <a:ext cx="1238250" cy="1148970"/>
        </a:xfrm>
        <a:prstGeom prst="upArrowCallout">
          <a:avLst>
            <a:gd name="adj1" fmla="val 5000"/>
            <a:gd name="adj2" fmla="val 10000"/>
            <a:gd name="adj3" fmla="val 15000"/>
            <a:gd name="adj4" fmla="val 64977"/>
          </a:avLst>
        </a:prstGeom>
        <a:gradFill rotWithShape="0">
          <a:gsLst>
            <a:gs pos="0">
              <a:schemeClr val="accent1">
                <a:shade val="80000"/>
                <a:hueOff val="269001"/>
                <a:satOff val="-10265"/>
                <a:lumOff val="19011"/>
                <a:alphaOff val="0"/>
                <a:tint val="100000"/>
                <a:shade val="100000"/>
                <a:satMod val="130000"/>
              </a:schemeClr>
            </a:gs>
            <a:gs pos="100000">
              <a:schemeClr val="accent1">
                <a:shade val="80000"/>
                <a:hueOff val="269001"/>
                <a:satOff val="-10265"/>
                <a:lumOff val="19011"/>
                <a:alphaOff val="0"/>
                <a:tint val="50000"/>
                <a:shade val="100000"/>
                <a:satMod val="350000"/>
              </a:schemeClr>
            </a:gs>
          </a:gsLst>
          <a:lin ang="16200000" scaled="0"/>
        </a:gradFill>
        <a:ln w="9525" cap="flat" cmpd="sng" algn="ctr">
          <a:solidFill>
            <a:schemeClr val="accent1">
              <a:shade val="80000"/>
              <a:hueOff val="269001"/>
              <a:satOff val="-10265"/>
              <a:lumOff val="1901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88064" tIns="192024" rIns="88064" bIns="192024" numCol="1" spcCol="1270" anchor="ctr" anchorCtr="0">
          <a:noAutofit/>
        </a:bodyPr>
        <a:lstStyle/>
        <a:p>
          <a:pPr marL="0" lvl="0" indent="0" algn="ctr" defTabSz="1200150">
            <a:lnSpc>
              <a:spcPct val="90000"/>
            </a:lnSpc>
            <a:spcBef>
              <a:spcPct val="0"/>
            </a:spcBef>
            <a:spcAft>
              <a:spcPct val="35000"/>
            </a:spcAft>
            <a:buNone/>
          </a:pPr>
          <a:r>
            <a:rPr lang="en-US" sz="2700" kern="1200"/>
            <a:t>Do</a:t>
          </a:r>
        </a:p>
      </dsp:txBody>
      <dsp:txXfrm rot="-10800000">
        <a:off x="0" y="1139179"/>
        <a:ext cx="1238250" cy="746830"/>
      </dsp:txXfrm>
    </dsp:sp>
    <dsp:sp modelId="{83ADEB26-E31A-420F-AFC5-5DF3D2139E8C}">
      <dsp:nvSpPr>
        <dsp:cNvPr id="0" name=""/>
        <dsp:cNvSpPr/>
      </dsp:nvSpPr>
      <dsp:spPr>
        <a:xfrm>
          <a:off x="1238249" y="1139179"/>
          <a:ext cx="3714750" cy="746830"/>
        </a:xfrm>
        <a:prstGeom prst="rect">
          <a:avLst/>
        </a:prstGeom>
        <a:solidFill>
          <a:schemeClr val="accent1">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5353" tIns="152400" rIns="75353" bIns="152400" numCol="1" spcCol="1270" anchor="ctr" anchorCtr="0">
          <a:noAutofit/>
        </a:bodyPr>
        <a:lstStyle/>
        <a:p>
          <a:pPr marL="0" lvl="0" indent="0" algn="l" defTabSz="533400">
            <a:lnSpc>
              <a:spcPct val="90000"/>
            </a:lnSpc>
            <a:spcBef>
              <a:spcPct val="0"/>
            </a:spcBef>
            <a:spcAft>
              <a:spcPct val="35000"/>
            </a:spcAft>
            <a:buNone/>
          </a:pPr>
          <a:r>
            <a:rPr lang="en-US" sz="1200" kern="1200">
              <a:latin typeface="Roboto Condensed" pitchFamily="2" charset="0"/>
              <a:ea typeface="Roboto Condensed" pitchFamily="2" charset="0"/>
            </a:rPr>
            <a:t>Carries out the plan and measures</a:t>
          </a:r>
        </a:p>
      </dsp:txBody>
      <dsp:txXfrm>
        <a:off x="1238249" y="1139179"/>
        <a:ext cx="3714750" cy="746830"/>
      </dsp:txXfrm>
    </dsp:sp>
    <dsp:sp modelId="{96CD5C38-180C-4702-957D-6A65243E9011}">
      <dsp:nvSpPr>
        <dsp:cNvPr id="0" name=""/>
        <dsp:cNvSpPr/>
      </dsp:nvSpPr>
      <dsp:spPr>
        <a:xfrm rot="10800000">
          <a:off x="0" y="0"/>
          <a:ext cx="1238250" cy="1148970"/>
        </a:xfrm>
        <a:prstGeom prst="upArrowCallout">
          <a:avLst>
            <a:gd name="adj1" fmla="val 5000"/>
            <a:gd name="adj2" fmla="val 10000"/>
            <a:gd name="adj3" fmla="val 15000"/>
            <a:gd name="adj4" fmla="val 64977"/>
          </a:avLst>
        </a:prstGeom>
        <a:gradFill rotWithShape="0">
          <a:gsLst>
            <a:gs pos="0">
              <a:schemeClr val="accent1">
                <a:shade val="80000"/>
                <a:hueOff val="403501"/>
                <a:satOff val="-15398"/>
                <a:lumOff val="28517"/>
                <a:alphaOff val="0"/>
                <a:tint val="100000"/>
                <a:shade val="100000"/>
                <a:satMod val="130000"/>
              </a:schemeClr>
            </a:gs>
            <a:gs pos="100000">
              <a:schemeClr val="accent1">
                <a:shade val="80000"/>
                <a:hueOff val="403501"/>
                <a:satOff val="-15398"/>
                <a:lumOff val="28517"/>
                <a:alphaOff val="0"/>
                <a:tint val="50000"/>
                <a:shade val="100000"/>
                <a:satMod val="350000"/>
              </a:schemeClr>
            </a:gs>
          </a:gsLst>
          <a:lin ang="16200000" scaled="0"/>
        </a:gradFill>
        <a:ln w="9525" cap="flat" cmpd="sng" algn="ctr">
          <a:solidFill>
            <a:schemeClr val="accent1">
              <a:shade val="80000"/>
              <a:hueOff val="403501"/>
              <a:satOff val="-15398"/>
              <a:lumOff val="2851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88064" tIns="192024" rIns="88064" bIns="192024" numCol="1" spcCol="1270" anchor="ctr" anchorCtr="0">
          <a:noAutofit/>
        </a:bodyPr>
        <a:lstStyle/>
        <a:p>
          <a:pPr marL="0" lvl="0" indent="0" algn="ctr" defTabSz="1200150">
            <a:lnSpc>
              <a:spcPct val="90000"/>
            </a:lnSpc>
            <a:spcBef>
              <a:spcPct val="0"/>
            </a:spcBef>
            <a:spcAft>
              <a:spcPct val="35000"/>
            </a:spcAft>
            <a:buNone/>
          </a:pPr>
          <a:r>
            <a:rPr lang="en-US" sz="2700" kern="1200"/>
            <a:t>Plan</a:t>
          </a:r>
        </a:p>
      </dsp:txBody>
      <dsp:txXfrm rot="-10800000">
        <a:off x="0" y="0"/>
        <a:ext cx="1238250" cy="746830"/>
      </dsp:txXfrm>
    </dsp:sp>
    <dsp:sp modelId="{B8C917D2-F802-4BDD-AFCF-DA96B7790D25}">
      <dsp:nvSpPr>
        <dsp:cNvPr id="0" name=""/>
        <dsp:cNvSpPr/>
      </dsp:nvSpPr>
      <dsp:spPr>
        <a:xfrm>
          <a:off x="1238249" y="1415"/>
          <a:ext cx="3714750" cy="746830"/>
        </a:xfrm>
        <a:prstGeom prst="rect">
          <a:avLst/>
        </a:prstGeom>
        <a:solidFill>
          <a:schemeClr val="accent1">
            <a:alpha val="90000"/>
            <a:tint val="4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5353" tIns="114300" rIns="75353" bIns="114300" numCol="1" spcCol="1270" anchor="ctr" anchorCtr="0">
          <a:noAutofit/>
        </a:bodyPr>
        <a:lstStyle/>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Analyses the current conditions and finds out the existent problems</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Finds out various causes resulting in those problems</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Identifies the major factors from various causes</a:t>
          </a:r>
        </a:p>
        <a:p>
          <a:pPr marL="0" lvl="0" indent="0" algn="l" defTabSz="400050">
            <a:lnSpc>
              <a:spcPct val="90000"/>
            </a:lnSpc>
            <a:spcBef>
              <a:spcPct val="0"/>
            </a:spcBef>
            <a:spcAft>
              <a:spcPct val="35000"/>
            </a:spcAft>
            <a:buNone/>
          </a:pPr>
          <a:r>
            <a:rPr lang="en-US" sz="900" kern="1200">
              <a:latin typeface="Roboto Condensed" pitchFamily="2" charset="0"/>
              <a:ea typeface="Roboto Condensed" pitchFamily="2" charset="0"/>
            </a:rPr>
            <a:t>Works out the solution and improvement plan according to the major factors</a:t>
          </a:r>
        </a:p>
      </dsp:txBody>
      <dsp:txXfrm>
        <a:off x="1238249" y="1415"/>
        <a:ext cx="3714750" cy="74683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948834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294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3170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Shape 14"/>
          <p:cNvGrpSpPr/>
          <p:nvPr/>
        </p:nvGrpSpPr>
        <p:grpSpPr>
          <a:xfrm rot="10800000" flipH="1">
            <a:off x="1" y="1090763"/>
            <a:ext cx="8847502" cy="2961975"/>
            <a:chOff x="-8178042" y="-4493254"/>
            <a:chExt cx="19483598" cy="6522736"/>
          </a:xfrm>
        </p:grpSpPr>
        <p:sp>
          <p:nvSpPr>
            <p:cNvPr id="15" name="Shape 15"/>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Shape 16"/>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Shape 17"/>
          <p:cNvGrpSpPr/>
          <p:nvPr/>
        </p:nvGrpSpPr>
        <p:grpSpPr>
          <a:xfrm>
            <a:off x="3677236" y="4278349"/>
            <a:ext cx="5480829" cy="432996"/>
            <a:chOff x="5582265" y="4646738"/>
            <a:chExt cx="5480829" cy="432996"/>
          </a:xfrm>
        </p:grpSpPr>
        <p:sp>
          <p:nvSpPr>
            <p:cNvPr id="18" name="Shape 18"/>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Shape 19"/>
            <p:cNvGrpSpPr/>
            <p:nvPr/>
          </p:nvGrpSpPr>
          <p:grpSpPr>
            <a:xfrm flipH="1">
              <a:off x="5585232" y="4646738"/>
              <a:ext cx="5477861" cy="304551"/>
              <a:chOff x="-24158748" y="330075"/>
              <a:chExt cx="30568423" cy="1699506"/>
            </a:xfrm>
          </p:grpSpPr>
          <p:sp>
            <p:nvSpPr>
              <p:cNvPr id="20" name="Shape 20"/>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Shape 21"/>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Shape 24"/>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Shape 25"/>
          <p:cNvGrpSpPr/>
          <p:nvPr/>
        </p:nvGrpSpPr>
        <p:grpSpPr>
          <a:xfrm>
            <a:off x="0" y="-7088"/>
            <a:ext cx="8661398" cy="5150588"/>
            <a:chOff x="0" y="-7088"/>
            <a:chExt cx="8661398" cy="5150588"/>
          </a:xfrm>
        </p:grpSpPr>
        <p:sp>
          <p:nvSpPr>
            <p:cNvPr id="26" name="Shape 26"/>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Shape 28"/>
          <p:cNvGrpSpPr/>
          <p:nvPr/>
        </p:nvGrpSpPr>
        <p:grpSpPr>
          <a:xfrm rot="10800000" flipH="1">
            <a:off x="-2" y="2924826"/>
            <a:ext cx="6589087" cy="2027268"/>
            <a:chOff x="-9894852" y="-4493254"/>
            <a:chExt cx="21200407" cy="6522740"/>
          </a:xfrm>
        </p:grpSpPr>
        <p:sp>
          <p:nvSpPr>
            <p:cNvPr id="29" name="Shape 29"/>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Shape 30"/>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Shape 31"/>
          <p:cNvGrpSpPr/>
          <p:nvPr/>
        </p:nvGrpSpPr>
        <p:grpSpPr>
          <a:xfrm>
            <a:off x="6946842" y="4472723"/>
            <a:ext cx="2202830" cy="670795"/>
            <a:chOff x="5575242" y="4472723"/>
            <a:chExt cx="2202830" cy="670795"/>
          </a:xfrm>
        </p:grpSpPr>
        <p:sp>
          <p:nvSpPr>
            <p:cNvPr id="32" name="Shape 3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Shape 33"/>
            <p:cNvGrpSpPr/>
            <p:nvPr/>
          </p:nvGrpSpPr>
          <p:grpSpPr>
            <a:xfrm flipH="1">
              <a:off x="5734850" y="4472723"/>
              <a:ext cx="2040837" cy="670795"/>
              <a:chOff x="1297954" y="330075"/>
              <a:chExt cx="5169293" cy="1699506"/>
            </a:xfrm>
          </p:grpSpPr>
          <p:sp>
            <p:nvSpPr>
              <p:cNvPr id="34" name="Shape 34"/>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Shape 3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Shape 36"/>
            <p:cNvGrpSpPr/>
            <p:nvPr/>
          </p:nvGrpSpPr>
          <p:grpSpPr>
            <a:xfrm flipH="1">
              <a:off x="5578209" y="4646738"/>
              <a:ext cx="2199863" cy="304563"/>
              <a:chOff x="-5827153" y="330075"/>
              <a:chExt cx="12276019" cy="1699569"/>
            </a:xfrm>
          </p:grpSpPr>
          <p:sp>
            <p:nvSpPr>
              <p:cNvPr id="37" name="Shape 3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Shape 3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Shape 39"/>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Shape 40"/>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Shape 4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sp>
        <p:nvSpPr>
          <p:cNvPr id="43" name="Shape 43"/>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44" name="Shape 44"/>
          <p:cNvGrpSpPr/>
          <p:nvPr/>
        </p:nvGrpSpPr>
        <p:grpSpPr>
          <a:xfrm>
            <a:off x="0" y="-7088"/>
            <a:ext cx="8661398" cy="5150588"/>
            <a:chOff x="0" y="-7088"/>
            <a:chExt cx="8661398" cy="5150588"/>
          </a:xfrm>
        </p:grpSpPr>
        <p:sp>
          <p:nvSpPr>
            <p:cNvPr id="45" name="Shape 45"/>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47" name="Shape 47"/>
          <p:cNvGrpSpPr/>
          <p:nvPr/>
        </p:nvGrpSpPr>
        <p:grpSpPr>
          <a:xfrm rot="10800000" flipH="1">
            <a:off x="1" y="1090763"/>
            <a:ext cx="8847502" cy="2961975"/>
            <a:chOff x="-8178042" y="-4493254"/>
            <a:chExt cx="19483598" cy="6522736"/>
          </a:xfrm>
        </p:grpSpPr>
        <p:sp>
          <p:nvSpPr>
            <p:cNvPr id="48" name="Shape 48"/>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49" name="Shape 49"/>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sp>
        <p:nvSpPr>
          <p:cNvPr id="50" name="Shape 50"/>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grpSp>
        <p:nvGrpSpPr>
          <p:cNvPr id="52" name="Shape 52"/>
          <p:cNvGrpSpPr/>
          <p:nvPr/>
        </p:nvGrpSpPr>
        <p:grpSpPr>
          <a:xfrm>
            <a:off x="6946842" y="4472723"/>
            <a:ext cx="2202830" cy="670795"/>
            <a:chOff x="5575242" y="4472723"/>
            <a:chExt cx="2202830" cy="670795"/>
          </a:xfrm>
        </p:grpSpPr>
        <p:sp>
          <p:nvSpPr>
            <p:cNvPr id="53" name="Shape 5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4" name="Shape 54"/>
            <p:cNvGrpSpPr/>
            <p:nvPr/>
          </p:nvGrpSpPr>
          <p:grpSpPr>
            <a:xfrm flipH="1">
              <a:off x="5734850" y="4472723"/>
              <a:ext cx="2040837" cy="670795"/>
              <a:chOff x="1297954" y="330075"/>
              <a:chExt cx="5169293" cy="1699506"/>
            </a:xfrm>
          </p:grpSpPr>
          <p:sp>
            <p:nvSpPr>
              <p:cNvPr id="55" name="Shape 5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 name="Shape 5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7" name="Shape 57"/>
            <p:cNvGrpSpPr/>
            <p:nvPr/>
          </p:nvGrpSpPr>
          <p:grpSpPr>
            <a:xfrm flipH="1">
              <a:off x="5578209" y="4646738"/>
              <a:ext cx="2199863" cy="304563"/>
              <a:chOff x="-5827153" y="330075"/>
              <a:chExt cx="12276019" cy="1699569"/>
            </a:xfrm>
          </p:grpSpPr>
          <p:sp>
            <p:nvSpPr>
              <p:cNvPr id="58" name="Shape 5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 name="Shape 59"/>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60" name="Shape 6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Shape 62"/>
          <p:cNvGrpSpPr/>
          <p:nvPr/>
        </p:nvGrpSpPr>
        <p:grpSpPr>
          <a:xfrm>
            <a:off x="-4" y="40"/>
            <a:ext cx="7072430" cy="1327315"/>
            <a:chOff x="-4" y="40"/>
            <a:chExt cx="7072430" cy="1327315"/>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Shape 64"/>
            <p:cNvGrpSpPr/>
            <p:nvPr/>
          </p:nvGrpSpPr>
          <p:grpSpPr>
            <a:xfrm rot="10800000" flipH="1">
              <a:off x="3" y="40"/>
              <a:ext cx="6756168" cy="1327315"/>
              <a:chOff x="-2168138" y="330075"/>
              <a:chExt cx="8650663" cy="1699506"/>
            </a:xfrm>
          </p:grpSpPr>
          <p:sp>
            <p:nvSpPr>
              <p:cNvPr id="65" name="Shape 6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Shape 6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Shape 67"/>
            <p:cNvGrpSpPr/>
            <p:nvPr/>
          </p:nvGrpSpPr>
          <p:grpSpPr>
            <a:xfrm rot="10800000" flipH="1">
              <a:off x="-4" y="381007"/>
              <a:ext cx="7072430" cy="771744"/>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Shape 69"/>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Shape 70"/>
          <p:cNvGrpSpPr/>
          <p:nvPr/>
        </p:nvGrpSpPr>
        <p:grpSpPr>
          <a:xfrm>
            <a:off x="6946842" y="4472723"/>
            <a:ext cx="2202830" cy="670795"/>
            <a:chOff x="5575242" y="4472723"/>
            <a:chExt cx="2202830" cy="670795"/>
          </a:xfrm>
        </p:grpSpPr>
        <p:sp>
          <p:nvSpPr>
            <p:cNvPr id="71" name="Shape 71"/>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Shape 72"/>
            <p:cNvGrpSpPr/>
            <p:nvPr/>
          </p:nvGrpSpPr>
          <p:grpSpPr>
            <a:xfrm flipH="1">
              <a:off x="5734850" y="4472723"/>
              <a:ext cx="2040837" cy="670795"/>
              <a:chOff x="1297954" y="330075"/>
              <a:chExt cx="5169293" cy="1699506"/>
            </a:xfrm>
          </p:grpSpPr>
          <p:sp>
            <p:nvSpPr>
              <p:cNvPr id="73" name="Shape 7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Shape 7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Shape 75"/>
            <p:cNvGrpSpPr/>
            <p:nvPr/>
          </p:nvGrpSpPr>
          <p:grpSpPr>
            <a:xfrm flipH="1">
              <a:off x="5578209" y="4646738"/>
              <a:ext cx="2199863" cy="304563"/>
              <a:chOff x="-5827153" y="330075"/>
              <a:chExt cx="12276019" cy="1699569"/>
            </a:xfrm>
          </p:grpSpPr>
          <p:sp>
            <p:nvSpPr>
              <p:cNvPr id="76" name="Shape 7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Shape 7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Shape 7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Shape 79"/>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Shape 8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Shape 82"/>
          <p:cNvGrpSpPr/>
          <p:nvPr/>
        </p:nvGrpSpPr>
        <p:grpSpPr>
          <a:xfrm>
            <a:off x="-4" y="40"/>
            <a:ext cx="7072430" cy="1327315"/>
            <a:chOff x="-4" y="40"/>
            <a:chExt cx="7072430" cy="1327315"/>
          </a:xfrm>
        </p:grpSpPr>
        <p:sp>
          <p:nvSpPr>
            <p:cNvPr id="83" name="Shape 83"/>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84" name="Shape 84"/>
            <p:cNvGrpSpPr/>
            <p:nvPr/>
          </p:nvGrpSpPr>
          <p:grpSpPr>
            <a:xfrm rot="10800000" flipH="1">
              <a:off x="3" y="40"/>
              <a:ext cx="6756168" cy="1327315"/>
              <a:chOff x="-2168138" y="330075"/>
              <a:chExt cx="8650663" cy="1699506"/>
            </a:xfrm>
          </p:grpSpPr>
          <p:sp>
            <p:nvSpPr>
              <p:cNvPr id="85" name="Shape 8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6" name="Shape 8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87" name="Shape 87"/>
            <p:cNvGrpSpPr/>
            <p:nvPr/>
          </p:nvGrpSpPr>
          <p:grpSpPr>
            <a:xfrm rot="10800000" flipH="1">
              <a:off x="-4" y="381007"/>
              <a:ext cx="7072430" cy="771744"/>
              <a:chOff x="-9092084" y="330075"/>
              <a:chExt cx="15574609" cy="1699501"/>
            </a:xfrm>
          </p:grpSpPr>
          <p:sp>
            <p:nvSpPr>
              <p:cNvPr id="88" name="Shape 8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9" name="Shape 89"/>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90" name="Shape 90"/>
          <p:cNvGrpSpPr/>
          <p:nvPr/>
        </p:nvGrpSpPr>
        <p:grpSpPr>
          <a:xfrm>
            <a:off x="6946842" y="4472723"/>
            <a:ext cx="2202830" cy="670795"/>
            <a:chOff x="5575242" y="4472723"/>
            <a:chExt cx="2202830" cy="670795"/>
          </a:xfrm>
        </p:grpSpPr>
        <p:sp>
          <p:nvSpPr>
            <p:cNvPr id="91" name="Shape 91"/>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2" name="Shape 92"/>
            <p:cNvGrpSpPr/>
            <p:nvPr/>
          </p:nvGrpSpPr>
          <p:grpSpPr>
            <a:xfrm flipH="1">
              <a:off x="5734850" y="4472723"/>
              <a:ext cx="2040837" cy="670795"/>
              <a:chOff x="1297954" y="330075"/>
              <a:chExt cx="5169293" cy="1699506"/>
            </a:xfrm>
          </p:grpSpPr>
          <p:sp>
            <p:nvSpPr>
              <p:cNvPr id="93" name="Shape 9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5" name="Shape 95"/>
            <p:cNvGrpSpPr/>
            <p:nvPr/>
          </p:nvGrpSpPr>
          <p:grpSpPr>
            <a:xfrm flipH="1">
              <a:off x="5578209" y="4646738"/>
              <a:ext cx="2199863" cy="304563"/>
              <a:chOff x="-5827153" y="330075"/>
              <a:chExt cx="12276019" cy="1699569"/>
            </a:xfrm>
          </p:grpSpPr>
          <p:sp>
            <p:nvSpPr>
              <p:cNvPr id="96" name="Shape 9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 name="Shape 9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98" name="Shape 9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Shape 99"/>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Shape 100"/>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Shape 10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grpSp>
        <p:nvGrpSpPr>
          <p:cNvPr id="164" name="Shape 164"/>
          <p:cNvGrpSpPr/>
          <p:nvPr/>
        </p:nvGrpSpPr>
        <p:grpSpPr>
          <a:xfrm>
            <a:off x="6946842" y="4472723"/>
            <a:ext cx="2202830" cy="670795"/>
            <a:chOff x="5575242" y="4472723"/>
            <a:chExt cx="2202830" cy="670795"/>
          </a:xfrm>
        </p:grpSpPr>
        <p:sp>
          <p:nvSpPr>
            <p:cNvPr id="165" name="Shape 16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Shape 166"/>
            <p:cNvGrpSpPr/>
            <p:nvPr/>
          </p:nvGrpSpPr>
          <p:grpSpPr>
            <a:xfrm flipH="1">
              <a:off x="5734850" y="4472723"/>
              <a:ext cx="2040837" cy="670795"/>
              <a:chOff x="1297954" y="330075"/>
              <a:chExt cx="5169293" cy="1699506"/>
            </a:xfrm>
          </p:grpSpPr>
          <p:sp>
            <p:nvSpPr>
              <p:cNvPr id="167" name="Shape 16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flipH="1">
              <a:off x="5578209" y="4646738"/>
              <a:ext cx="2199863" cy="304563"/>
              <a:chOff x="-5827153" y="330075"/>
              <a:chExt cx="12276019" cy="1699569"/>
            </a:xfrm>
          </p:grpSpPr>
          <p:sp>
            <p:nvSpPr>
              <p:cNvPr id="170" name="Shape 17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Shape 171"/>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Shape 172"/>
          <p:cNvGrpSpPr/>
          <p:nvPr/>
        </p:nvGrpSpPr>
        <p:grpSpPr>
          <a:xfrm rot="10800000">
            <a:off x="-8" y="-2"/>
            <a:ext cx="2202830" cy="670795"/>
            <a:chOff x="5575242" y="4472723"/>
            <a:chExt cx="2202830" cy="670795"/>
          </a:xfrm>
        </p:grpSpPr>
        <p:sp>
          <p:nvSpPr>
            <p:cNvPr id="173" name="Shape 173"/>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Shape 174"/>
            <p:cNvGrpSpPr/>
            <p:nvPr/>
          </p:nvGrpSpPr>
          <p:grpSpPr>
            <a:xfrm flipH="1">
              <a:off x="5734850" y="4472723"/>
              <a:ext cx="2040837" cy="670795"/>
              <a:chOff x="1297954" y="330075"/>
              <a:chExt cx="5169293" cy="1699506"/>
            </a:xfrm>
          </p:grpSpPr>
          <p:sp>
            <p:nvSpPr>
              <p:cNvPr id="175" name="Shape 17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Shape 177"/>
            <p:cNvGrpSpPr/>
            <p:nvPr/>
          </p:nvGrpSpPr>
          <p:grpSpPr>
            <a:xfrm flipH="1">
              <a:off x="5578209" y="4646738"/>
              <a:ext cx="2199863" cy="304563"/>
              <a:chOff x="-5827153" y="330075"/>
              <a:chExt cx="12276019" cy="1699569"/>
            </a:xfrm>
          </p:grpSpPr>
          <p:sp>
            <p:nvSpPr>
              <p:cNvPr id="178" name="Shape 178"/>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Shape 179"/>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spcBef>
                <a:spcPts val="0"/>
              </a:spcBef>
              <a:buNone/>
              <a:defRPr sz="1200" b="1">
                <a:solidFill>
                  <a:srgbClr val="FFFFFF"/>
                </a:solidFill>
                <a:latin typeface="Roboto Condensed"/>
                <a:ea typeface="Roboto Condensed"/>
                <a:cs typeface="Roboto Condensed"/>
                <a:sym typeface="Roboto Condensed"/>
              </a:defRPr>
            </a:lvl1pPr>
            <a:lvl2pPr lvl="1" algn="r">
              <a:spcBef>
                <a:spcPts val="0"/>
              </a:spcBef>
              <a:buNone/>
              <a:defRPr sz="1200" b="1">
                <a:solidFill>
                  <a:srgbClr val="FFFFFF"/>
                </a:solidFill>
                <a:latin typeface="Roboto Condensed"/>
                <a:ea typeface="Roboto Condensed"/>
                <a:cs typeface="Roboto Condensed"/>
                <a:sym typeface="Roboto Condensed"/>
              </a:defRPr>
            </a:lvl2pPr>
            <a:lvl3pPr lvl="2" algn="r">
              <a:spcBef>
                <a:spcPts val="0"/>
              </a:spcBef>
              <a:buNone/>
              <a:defRPr sz="1200" b="1">
                <a:solidFill>
                  <a:srgbClr val="FFFFFF"/>
                </a:solidFill>
                <a:latin typeface="Roboto Condensed"/>
                <a:ea typeface="Roboto Condensed"/>
                <a:cs typeface="Roboto Condensed"/>
                <a:sym typeface="Roboto Condensed"/>
              </a:defRPr>
            </a:lvl3pPr>
            <a:lvl4pPr lvl="3" algn="r">
              <a:spcBef>
                <a:spcPts val="0"/>
              </a:spcBef>
              <a:buNone/>
              <a:defRPr sz="1200" b="1">
                <a:solidFill>
                  <a:srgbClr val="FFFFFF"/>
                </a:solidFill>
                <a:latin typeface="Roboto Condensed"/>
                <a:ea typeface="Roboto Condensed"/>
                <a:cs typeface="Roboto Condensed"/>
                <a:sym typeface="Roboto Condensed"/>
              </a:defRPr>
            </a:lvl4pPr>
            <a:lvl5pPr lvl="4" algn="r">
              <a:spcBef>
                <a:spcPts val="0"/>
              </a:spcBef>
              <a:buNone/>
              <a:defRPr sz="1200" b="1">
                <a:solidFill>
                  <a:srgbClr val="FFFFFF"/>
                </a:solidFill>
                <a:latin typeface="Roboto Condensed"/>
                <a:ea typeface="Roboto Condensed"/>
                <a:cs typeface="Roboto Condensed"/>
                <a:sym typeface="Roboto Condensed"/>
              </a:defRPr>
            </a:lvl5pPr>
            <a:lvl6pPr lvl="5" algn="r">
              <a:spcBef>
                <a:spcPts val="0"/>
              </a:spcBef>
              <a:buNone/>
              <a:defRPr sz="1200" b="1">
                <a:solidFill>
                  <a:srgbClr val="FFFFFF"/>
                </a:solidFill>
                <a:latin typeface="Roboto Condensed"/>
                <a:ea typeface="Roboto Condensed"/>
                <a:cs typeface="Roboto Condensed"/>
                <a:sym typeface="Roboto Condensed"/>
              </a:defRPr>
            </a:lvl6pPr>
            <a:lvl7pPr lvl="6" algn="r">
              <a:spcBef>
                <a:spcPts val="0"/>
              </a:spcBef>
              <a:buNone/>
              <a:defRPr sz="1200" b="1">
                <a:solidFill>
                  <a:srgbClr val="FFFFFF"/>
                </a:solidFill>
                <a:latin typeface="Roboto Condensed"/>
                <a:ea typeface="Roboto Condensed"/>
                <a:cs typeface="Roboto Condensed"/>
                <a:sym typeface="Roboto Condensed"/>
              </a:defRPr>
            </a:lvl7pPr>
            <a:lvl8pPr lvl="7" algn="r">
              <a:spcBef>
                <a:spcPts val="0"/>
              </a:spcBef>
              <a:buNone/>
              <a:defRPr sz="1200" b="1">
                <a:solidFill>
                  <a:srgbClr val="FFFFFF"/>
                </a:solidFill>
                <a:latin typeface="Roboto Condensed"/>
                <a:ea typeface="Roboto Condensed"/>
                <a:cs typeface="Roboto Condensed"/>
                <a:sym typeface="Roboto Condensed"/>
              </a:defRPr>
            </a:lvl8pPr>
            <a:lvl9pPr lvl="8" algn="r">
              <a:spcBef>
                <a:spcPts val="0"/>
              </a:spcBef>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3.xml"/><Relationship Id="rId7" Type="http://schemas.openxmlformats.org/officeDocument/2006/relationships/image" Target="../media/image12.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lvl="0"/>
            <a:r>
              <a:rPr lang="en-US"/>
              <a:t>Titan Incident</a:t>
            </a:r>
            <a:br>
              <a:rPr lang="en-US">
                <a:latin typeface="+mj-ea"/>
                <a:cs typeface="+mj-ea"/>
              </a:rPr>
            </a:br>
            <a:r>
              <a:rPr lang="en-US"/>
              <a:t>Case Study</a:t>
            </a:r>
            <a:endParaRPr/>
          </a:p>
        </p:txBody>
      </p:sp>
      <p:sp>
        <p:nvSpPr>
          <p:cNvPr id="2" name="TextBox 1"/>
          <p:cNvSpPr txBox="1"/>
          <p:nvPr/>
        </p:nvSpPr>
        <p:spPr>
          <a:xfrm>
            <a:off x="7620000" y="4269532"/>
            <a:ext cx="3048000" cy="307777"/>
          </a:xfrm>
          <a:prstGeom prst="rect">
            <a:avLst/>
          </a:prstGeom>
          <a:noFill/>
        </p:spPr>
        <p:txBody>
          <a:bodyPr wrap="square" rtlCol="0">
            <a:spAutoFit/>
          </a:bodyPr>
          <a:lstStyle/>
          <a:p>
            <a:r>
              <a:rPr lang="en-US">
                <a:solidFill>
                  <a:schemeClr val="bg1"/>
                </a:solidFill>
                <a:latin typeface="Roboto Condensed" pitchFamily="2" charset="0"/>
                <a:ea typeface="Roboto Condensed" pitchFamily="2" charset="0"/>
              </a:rPr>
              <a:t>Team Swords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724150"/>
            <a:ext cx="13335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the TFO Model</a:t>
            </a:r>
          </a:p>
        </p:txBody>
      </p:sp>
      <p:graphicFrame>
        <p:nvGraphicFramePr>
          <p:cNvPr id="6" name="Diagram 5"/>
          <p:cNvGraphicFramePr/>
          <p:nvPr>
            <p:extLst>
              <p:ext uri="{D42A27DB-BD31-4B8C-83A1-F6EECF244321}">
                <p14:modId xmlns:p14="http://schemas.microsoft.com/office/powerpoint/2010/main" val="3921381093"/>
              </p:ext>
            </p:extLst>
          </p:nvPr>
        </p:nvGraphicFramePr>
        <p:xfrm>
          <a:off x="914400" y="1200150"/>
          <a:ext cx="7428137"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35190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ISACA Incident Response Model</a:t>
            </a:r>
            <a:endParaRPr/>
          </a:p>
        </p:txBody>
      </p:sp>
      <p:sp>
        <p:nvSpPr>
          <p:cNvPr id="237" name="Shape 237"/>
          <p:cNvSpPr txBox="1">
            <a:spLocks noGrp="1"/>
          </p:cNvSpPr>
          <p:nvPr>
            <p:ph type="body" idx="1"/>
          </p:nvPr>
        </p:nvSpPr>
        <p:spPr>
          <a:xfrm>
            <a:off x="656669" y="2114550"/>
            <a:ext cx="6132600" cy="3145500"/>
          </a:xfrm>
          <a:prstGeom prst="rect">
            <a:avLst/>
          </a:prstGeom>
        </p:spPr>
        <p:txBody>
          <a:bodyPr spcFirstLastPara="1" wrap="square" lIns="91425" tIns="91425" rIns="91425" bIns="91425" anchor="ctr" anchorCtr="0">
            <a:noAutofit/>
          </a:bodyPr>
          <a:lstStyle/>
          <a:p>
            <a:pPr marL="285750" indent="-285750"/>
            <a:r>
              <a:rPr lang="en-US" sz="2000"/>
              <a:t>1. Planning and preparation</a:t>
            </a:r>
          </a:p>
          <a:p>
            <a:pPr marL="285750" indent="-285750">
              <a:spcBef>
                <a:spcPts val="1100"/>
              </a:spcBef>
            </a:pPr>
            <a:r>
              <a:rPr lang="en-US" sz="2000"/>
              <a:t>2. Detection and investigate</a:t>
            </a:r>
          </a:p>
          <a:p>
            <a:pPr marL="285750" indent="-285750">
              <a:spcBef>
                <a:spcPts val="1100"/>
              </a:spcBef>
            </a:pPr>
            <a:r>
              <a:rPr lang="en-US" sz="2000"/>
              <a:t>3. Containment and analysis</a:t>
            </a:r>
          </a:p>
          <a:p>
            <a:pPr marL="285750" indent="-285750">
              <a:spcBef>
                <a:spcPts val="1100"/>
              </a:spcBef>
            </a:pPr>
            <a:r>
              <a:rPr lang="en-US" sz="2000">
                <a:solidFill>
                  <a:srgbClr val="CBC7B7"/>
                </a:solidFill>
              </a:rPr>
              <a:t>4. Tracking and Recovery </a:t>
            </a:r>
          </a:p>
          <a:p>
            <a:pPr marL="285750" indent="-285750">
              <a:spcBef>
                <a:spcPts val="1100"/>
              </a:spcBef>
            </a:pPr>
            <a:r>
              <a:rPr lang="en-US" sz="2000">
                <a:solidFill>
                  <a:srgbClr val="CBC7B7"/>
                </a:solidFill>
              </a:rPr>
              <a:t>5. Post-incident assessment</a:t>
            </a:r>
          </a:p>
          <a:p>
            <a:pPr marL="285750" indent="-285750">
              <a:spcBef>
                <a:spcPts val="1100"/>
              </a:spcBef>
            </a:pPr>
            <a:r>
              <a:rPr lang="en-US" sz="2000">
                <a:solidFill>
                  <a:srgbClr val="CBC7B7"/>
                </a:solidFill>
              </a:rPr>
              <a:t>6. Incident closure</a:t>
            </a:r>
          </a:p>
          <a:p>
            <a:pPr marL="0" lvl="0" indent="0">
              <a:lnSpc>
                <a:spcPct val="150000"/>
              </a:lnSpc>
              <a:spcBef>
                <a:spcPts val="0"/>
              </a:spcBef>
              <a:buNone/>
            </a:pPr>
            <a:endParaRPr lang="en-US" sz="1400"/>
          </a:p>
          <a:p>
            <a:pPr marL="0" indent="0">
              <a:lnSpc>
                <a:spcPct val="150000"/>
              </a:lnSpc>
              <a:spcBef>
                <a:spcPts val="0"/>
              </a:spcBef>
              <a:buNone/>
            </a:pPr>
            <a:endParaRPr lang="en-US" sz="1400"/>
          </a:p>
          <a:p>
            <a:pPr marL="0" lvl="0" indent="0">
              <a:lnSpc>
                <a:spcPct val="150000"/>
              </a:lnSpc>
              <a:spcBef>
                <a:spcPts val="0"/>
              </a:spcBef>
              <a:buNone/>
            </a:pPr>
            <a:endParaRPr lang="en-US" sz="1400"/>
          </a:p>
          <a:p>
            <a:pPr marL="0" indent="0">
              <a:lnSpc>
                <a:spcPct val="150000"/>
              </a:lnSpc>
              <a:spcBef>
                <a:spcPts val="0"/>
              </a:spcBef>
              <a:buNone/>
            </a:pPr>
            <a:endParaRPr lang="en-US" sz="1400"/>
          </a:p>
        </p:txBody>
      </p:sp>
      <p:sp>
        <p:nvSpPr>
          <p:cNvPr id="238" name="Shape 2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89021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Planning and Preparation</a:t>
            </a:r>
          </a:p>
        </p:txBody>
      </p:sp>
      <p:sp>
        <p:nvSpPr>
          <p:cNvPr id="3" name="Text Placeholder 2"/>
          <p:cNvSpPr>
            <a:spLocks noGrp="1"/>
          </p:cNvSpPr>
          <p:nvPr>
            <p:ph type="body" idx="1"/>
          </p:nvPr>
        </p:nvSpPr>
        <p:spPr>
          <a:xfrm>
            <a:off x="762000" y="1581150"/>
            <a:ext cx="6132600" cy="3145500"/>
          </a:xfrm>
        </p:spPr>
        <p:txBody>
          <a:bodyPr/>
          <a:lstStyle/>
          <a:p>
            <a:pPr marL="171450" indent="-171450">
              <a:spcBef>
                <a:spcPts val="0"/>
              </a:spcBef>
            </a:pPr>
            <a:r>
              <a:rPr lang="en-US" sz="1300" b="1" err="1"/>
              <a:t>UiO</a:t>
            </a:r>
            <a:r>
              <a:rPr lang="en-US" sz="1300" b="1"/>
              <a:t> CERT team structure:</a:t>
            </a:r>
            <a:endParaRPr lang="en-US" sz="1300"/>
          </a:p>
          <a:p>
            <a:pPr marL="628650" lvl="1" indent="-171450">
              <a:spcBef>
                <a:spcPts val="0"/>
              </a:spcBef>
            </a:pPr>
            <a:r>
              <a:rPr lang="en-US" sz="1300"/>
              <a:t>Virtual team of 10 individuals, part-time, as-needed functions</a:t>
            </a:r>
          </a:p>
          <a:p>
            <a:pPr marL="628650" lvl="1" indent="-171450">
              <a:spcBef>
                <a:spcPts val="0"/>
              </a:spcBef>
            </a:pPr>
            <a:r>
              <a:rPr lang="en-US" sz="1300"/>
              <a:t>Internal centralized CSIRT</a:t>
            </a:r>
          </a:p>
          <a:p>
            <a:pPr marL="171450" indent="-171450">
              <a:spcBef>
                <a:spcPts val="0"/>
              </a:spcBef>
              <a:spcAft>
                <a:spcPts val="200"/>
              </a:spcAft>
            </a:pPr>
            <a:r>
              <a:rPr lang="en-US" sz="1300" b="1"/>
              <a:t>Advantages:</a:t>
            </a:r>
            <a:r>
              <a:rPr lang="en-US" sz="1300"/>
              <a:t>  </a:t>
            </a:r>
          </a:p>
          <a:p>
            <a:pPr marL="628650" lvl="1" indent="-171450">
              <a:spcBef>
                <a:spcPts val="0"/>
              </a:spcBef>
              <a:spcAft>
                <a:spcPts val="200"/>
              </a:spcAft>
            </a:pPr>
            <a:r>
              <a:rPr lang="en-US" sz="1300"/>
              <a:t>Dedicated service for parent organization</a:t>
            </a:r>
          </a:p>
          <a:p>
            <a:pPr marL="628650" lvl="1" indent="-171450">
              <a:spcBef>
                <a:spcPts val="0"/>
              </a:spcBef>
              <a:spcAft>
                <a:spcPts val="200"/>
              </a:spcAft>
            </a:pPr>
            <a:r>
              <a:rPr lang="en-US" sz="1300"/>
              <a:t>Hands-on support</a:t>
            </a:r>
          </a:p>
          <a:p>
            <a:pPr marL="628650" lvl="1" indent="-171450">
              <a:spcBef>
                <a:spcPts val="0"/>
              </a:spcBef>
              <a:spcAft>
                <a:spcPts val="200"/>
              </a:spcAft>
            </a:pPr>
            <a:r>
              <a:rPr lang="en-US" sz="1300"/>
              <a:t>Leverage for quantity discounts on related products</a:t>
            </a:r>
          </a:p>
          <a:p>
            <a:pPr marL="628650" lvl="1" indent="-171450">
              <a:spcBef>
                <a:spcPts val="0"/>
              </a:spcBef>
              <a:spcAft>
                <a:spcPts val="200"/>
              </a:spcAft>
            </a:pPr>
            <a:r>
              <a:rPr lang="en-US" sz="1300"/>
              <a:t>Direct feedback loop for improving overall security</a:t>
            </a:r>
          </a:p>
          <a:p>
            <a:pPr marL="628650" lvl="1" indent="-171450">
              <a:spcBef>
                <a:spcPts val="0"/>
              </a:spcBef>
              <a:spcAft>
                <a:spcPts val="200"/>
              </a:spcAft>
            </a:pPr>
            <a:r>
              <a:rPr lang="en-US" sz="1300"/>
              <a:t>Diverse knowledge base</a:t>
            </a:r>
            <a:endParaRPr lang="en-US" sz="1300">
              <a:solidFill>
                <a:schemeClr val="tx1"/>
              </a:solidFill>
            </a:endParaRPr>
          </a:p>
          <a:p>
            <a:pPr marL="171450" indent="-171450">
              <a:spcBef>
                <a:spcPts val="0"/>
              </a:spcBef>
              <a:spcAft>
                <a:spcPts val="200"/>
              </a:spcAft>
            </a:pPr>
            <a:r>
              <a:rPr lang="en-US" sz="1300" b="1"/>
              <a:t>Disadvantages:</a:t>
            </a:r>
            <a:endParaRPr lang="en-US" sz="1300"/>
          </a:p>
          <a:p>
            <a:pPr marL="628650" lvl="1" indent="-171450">
              <a:spcBef>
                <a:spcPts val="0"/>
              </a:spcBef>
              <a:spcAft>
                <a:spcPts val="200"/>
              </a:spcAft>
            </a:pPr>
            <a:r>
              <a:rPr lang="en-US" sz="1300">
                <a:solidFill>
                  <a:srgbClr val="404040"/>
                </a:solidFill>
              </a:rPr>
              <a:t>Promotes social loafing (members can hide among the group) </a:t>
            </a:r>
            <a:endParaRPr lang="en-US" sz="1300" b="1">
              <a:solidFill>
                <a:srgbClr val="404040"/>
              </a:solidFill>
            </a:endParaRPr>
          </a:p>
          <a:p>
            <a:pPr marL="628650" lvl="1" indent="-171450">
              <a:spcBef>
                <a:spcPts val="0"/>
              </a:spcBef>
              <a:spcAft>
                <a:spcPts val="200"/>
              </a:spcAft>
            </a:pPr>
            <a:r>
              <a:rPr lang="en-US" sz="1300">
                <a:solidFill>
                  <a:srgbClr val="404040"/>
                </a:solidFill>
              </a:rPr>
              <a:t>Process losses – increased workload, irregular familiarity </a:t>
            </a:r>
            <a:endParaRPr lang="en-US" sz="1300" b="1">
              <a:solidFill>
                <a:srgbClr val="404040"/>
              </a:solidFill>
            </a:endParaRPr>
          </a:p>
          <a:p>
            <a:pPr marL="628650" lvl="1" indent="-171450">
              <a:spcBef>
                <a:spcPts val="0"/>
              </a:spcBef>
              <a:spcAft>
                <a:spcPts val="200"/>
              </a:spcAft>
            </a:pPr>
            <a:r>
              <a:rPr lang="en-US" sz="1300">
                <a:solidFill>
                  <a:srgbClr val="404040"/>
                </a:solidFill>
              </a:rPr>
              <a:t>Challenges in communication, coordination, developing trust relationships</a:t>
            </a:r>
            <a:endParaRPr lang="en-US" sz="1300" b="1">
              <a:solidFill>
                <a:srgbClr val="404040"/>
              </a:solidFill>
            </a:endParaRPr>
          </a:p>
          <a:p>
            <a:pPr marL="628650" lvl="1" indent="-171450">
              <a:spcBef>
                <a:spcPts val="0"/>
              </a:spcBef>
              <a:spcAft>
                <a:spcPts val="200"/>
              </a:spcAft>
            </a:pPr>
            <a:r>
              <a:rPr lang="en-US" sz="1300"/>
              <a:t>Time delays in completing tasks</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5" name="TextBox 4"/>
          <p:cNvSpPr txBox="1"/>
          <p:nvPr/>
        </p:nvSpPr>
        <p:spPr>
          <a:xfrm>
            <a:off x="381000" y="4629150"/>
            <a:ext cx="6172200" cy="646331"/>
          </a:xfrm>
          <a:prstGeom prst="rect">
            <a:avLst/>
          </a:prstGeom>
          <a:noFill/>
        </p:spPr>
        <p:txBody>
          <a:bodyPr wrap="square" rtlCol="0">
            <a:spAutoFit/>
          </a:bodyPr>
          <a:lstStyle/>
          <a:p>
            <a:r>
              <a:rPr lang="en-US" sz="1100">
                <a:latin typeface="Roboto Condensed" pitchFamily="2" charset="0"/>
                <a:ea typeface="Roboto Condensed" pitchFamily="2" charset="0"/>
              </a:rPr>
              <a:t>Mitropoulos, S., </a:t>
            </a:r>
            <a:r>
              <a:rPr lang="en-US" sz="1100" err="1">
                <a:latin typeface="Roboto Condensed" pitchFamily="2" charset="0"/>
                <a:ea typeface="Roboto Condensed" pitchFamily="2" charset="0"/>
              </a:rPr>
              <a:t>Patsos</a:t>
            </a:r>
            <a:r>
              <a:rPr lang="en-US" sz="1100">
                <a:latin typeface="Roboto Condensed" pitchFamily="2" charset="0"/>
                <a:ea typeface="Roboto Condensed" pitchFamily="2" charset="0"/>
              </a:rPr>
              <a:t>, D., &amp; </a:t>
            </a:r>
            <a:r>
              <a:rPr lang="en-US" sz="1100" err="1">
                <a:latin typeface="Roboto Condensed" pitchFamily="2" charset="0"/>
                <a:ea typeface="Roboto Condensed" pitchFamily="2" charset="0"/>
              </a:rPr>
              <a:t>Douligeris</a:t>
            </a:r>
            <a:r>
              <a:rPr lang="en-US" sz="1100">
                <a:latin typeface="Roboto Condensed" pitchFamily="2" charset="0"/>
                <a:ea typeface="Roboto Condensed" pitchFamily="2" charset="0"/>
              </a:rPr>
              <a:t>, C. (2006). One Incident Handling and Response: A state-of-the-art approach. </a:t>
            </a:r>
            <a:r>
              <a:rPr lang="en-US" sz="1100" i="1">
                <a:latin typeface="Roboto Condensed" pitchFamily="2" charset="0"/>
                <a:ea typeface="Roboto Condensed" pitchFamily="2" charset="0"/>
              </a:rPr>
              <a:t>Computers&amp; Security, 25(5)</a:t>
            </a:r>
            <a:r>
              <a:rPr lang="en-US" sz="1100">
                <a:latin typeface="Roboto Condensed" pitchFamily="2" charset="0"/>
                <a:ea typeface="Roboto Condensed" pitchFamily="2" charset="0"/>
              </a:rPr>
              <a:t>, 351-37</a:t>
            </a:r>
          </a:p>
          <a:p>
            <a:endParaRPr lang="en-US"/>
          </a:p>
        </p:txBody>
      </p:sp>
    </p:spTree>
    <p:extLst>
      <p:ext uri="{BB962C8B-B14F-4D97-AF65-F5344CB8AC3E}">
        <p14:creationId xmlns:p14="http://schemas.microsoft.com/office/powerpoint/2010/main" val="143702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Detect and Investigate</a:t>
            </a:r>
          </a:p>
        </p:txBody>
      </p:sp>
      <p:sp>
        <p:nvSpPr>
          <p:cNvPr id="3" name="Text Placeholder 2"/>
          <p:cNvSpPr>
            <a:spLocks noGrp="1"/>
          </p:cNvSpPr>
          <p:nvPr>
            <p:ph type="body" idx="1"/>
          </p:nvPr>
        </p:nvSpPr>
        <p:spPr>
          <a:xfrm>
            <a:off x="762000" y="1733550"/>
            <a:ext cx="6208800" cy="3145500"/>
          </a:xfrm>
        </p:spPr>
        <p:txBody>
          <a:bodyPr/>
          <a:lstStyle/>
          <a:p>
            <a:pPr marL="285750" indent="-285750"/>
            <a:r>
              <a:rPr lang="en-US" sz="1400" b="1"/>
              <a:t>Detect</a:t>
            </a:r>
          </a:p>
          <a:p>
            <a:pPr marL="730250" lvl="1" indent="-285750">
              <a:spcBef>
                <a:spcPts val="1100"/>
              </a:spcBef>
            </a:pPr>
            <a:r>
              <a:rPr lang="en-US" sz="1400"/>
              <a:t>Engineer in </a:t>
            </a:r>
            <a:r>
              <a:rPr lang="en-US" sz="1400" err="1"/>
              <a:t>UiO's</a:t>
            </a:r>
            <a:r>
              <a:rPr lang="en-US" sz="1400"/>
              <a:t> research computing operations group detected break-in on Titan cluster and informed </a:t>
            </a:r>
            <a:r>
              <a:rPr lang="en-US" sz="1400" err="1"/>
              <a:t>Raaum</a:t>
            </a:r>
            <a:endParaRPr lang="en-US" sz="1400"/>
          </a:p>
          <a:p>
            <a:pPr marL="285750" indent="-285750">
              <a:spcBef>
                <a:spcPts val="1100"/>
              </a:spcBef>
            </a:pPr>
            <a:r>
              <a:rPr lang="en-US" sz="1400" b="1"/>
              <a:t>Investigation</a:t>
            </a:r>
            <a:r>
              <a:rPr lang="en-US" sz="1400" b="1">
                <a:solidFill>
                  <a:srgbClr val="404040"/>
                </a:solidFill>
              </a:rPr>
              <a:t> - </a:t>
            </a:r>
            <a:r>
              <a:rPr lang="en-US" sz="1400" b="1" err="1">
                <a:solidFill>
                  <a:srgbClr val="404040"/>
                </a:solidFill>
              </a:rPr>
              <a:t>Raaum</a:t>
            </a:r>
            <a:r>
              <a:rPr lang="en-US" sz="1400" b="1">
                <a:solidFill>
                  <a:srgbClr val="404040"/>
                </a:solidFill>
              </a:rPr>
              <a:t> gets outside help for the investigation</a:t>
            </a:r>
            <a:endParaRPr lang="en-US" sz="1400" b="1">
              <a:solidFill>
                <a:srgbClr val="000000"/>
              </a:solidFill>
            </a:endParaRPr>
          </a:p>
          <a:p>
            <a:pPr marL="730250" lvl="1" indent="-285750">
              <a:spcBef>
                <a:spcPts val="1100"/>
              </a:spcBef>
            </a:pPr>
            <a:r>
              <a:rPr lang="en-US" sz="1400" err="1"/>
              <a:t>Raaum</a:t>
            </a:r>
            <a:r>
              <a:rPr lang="en-US" sz="1400"/>
              <a:t> received an email from </a:t>
            </a:r>
            <a:r>
              <a:rPr lang="en-US" sz="1400" err="1"/>
              <a:t>Lief</a:t>
            </a:r>
            <a:r>
              <a:rPr lang="en-US" sz="1400"/>
              <a:t> Nixon, a security officer at the National Supercomputer Center at Linköping University in Sweden (which was also part of NDGF) asking what happened</a:t>
            </a:r>
            <a:endParaRPr lang="en-US" sz="1400">
              <a:solidFill>
                <a:srgbClr val="000000"/>
              </a:solidFill>
            </a:endParaRPr>
          </a:p>
          <a:p>
            <a:pPr marL="730250" lvl="1" indent="-285750">
              <a:spcBef>
                <a:spcPts val="1100"/>
              </a:spcBef>
            </a:pPr>
            <a:r>
              <a:rPr lang="en-US" sz="1400"/>
              <a:t>Nixon reached out with an offer to help analyze any evidence her team had collected. He offered to perform binary analysis in his sandbox, to provide details on how code or tools installed by the attacker functioned</a:t>
            </a:r>
            <a:endParaRPr lang="en-US" sz="1400">
              <a:solidFill>
                <a:srgbClr val="000000"/>
              </a:solidFill>
            </a:endParaRPr>
          </a:p>
          <a:p>
            <a:pPr marL="730250" lvl="1" indent="-285750">
              <a:spcBef>
                <a:spcPts val="1100"/>
              </a:spcBef>
            </a:pPr>
            <a:r>
              <a:rPr lang="en-US" sz="1400">
                <a:solidFill>
                  <a:srgbClr val="404040"/>
                </a:solidFill>
              </a:rPr>
              <a:t>This was a resource that </a:t>
            </a:r>
            <a:r>
              <a:rPr lang="en-US" sz="1400" err="1">
                <a:solidFill>
                  <a:srgbClr val="404040"/>
                </a:solidFill>
              </a:rPr>
              <a:t>Raaum</a:t>
            </a:r>
            <a:r>
              <a:rPr lang="en-US" sz="1400">
                <a:solidFill>
                  <a:srgbClr val="404040"/>
                </a:solidFill>
              </a:rPr>
              <a:t> did not have readily available, so she eagerly accepted his offer</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417573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2. Detect and Investigate</a:t>
            </a:r>
          </a:p>
        </p:txBody>
      </p:sp>
      <p:sp>
        <p:nvSpPr>
          <p:cNvPr id="3" name="Text Placeholder 2"/>
          <p:cNvSpPr>
            <a:spLocks noGrp="1"/>
          </p:cNvSpPr>
          <p:nvPr>
            <p:ph type="body" idx="1"/>
          </p:nvPr>
        </p:nvSpPr>
        <p:spPr/>
        <p:txBody>
          <a:bodyPr/>
          <a:lstStyle/>
          <a:p>
            <a:pPr marL="285750" indent="-285750"/>
            <a:r>
              <a:rPr lang="en-US" sz="1400" b="1"/>
              <a:t>Investigation – What happened prior to discovery of the breach</a:t>
            </a:r>
            <a:endParaRPr lang="en-US" sz="1400"/>
          </a:p>
          <a:p>
            <a:pPr marL="742950" lvl="1" indent="-285750"/>
            <a:r>
              <a:rPr lang="en-US" sz="1400" err="1"/>
              <a:t>UiO</a:t>
            </a:r>
            <a:r>
              <a:rPr lang="en-US" sz="1400"/>
              <a:t> operations team sent email about </a:t>
            </a:r>
            <a:r>
              <a:rPr lang="en-US" sz="1400" err="1"/>
              <a:t>glibc</a:t>
            </a:r>
            <a:r>
              <a:rPr lang="en-US" sz="1400"/>
              <a:t> variable substitution vulnerability in November 2010 to </a:t>
            </a:r>
            <a:r>
              <a:rPr lang="en-US" sz="1400" err="1"/>
              <a:t>Raaum</a:t>
            </a:r>
            <a:endParaRPr lang="en-US" sz="1400">
              <a:solidFill>
                <a:schemeClr val="tx1"/>
              </a:solidFill>
            </a:endParaRPr>
          </a:p>
          <a:p>
            <a:pPr marL="742950" lvl="1" indent="-285750"/>
            <a:r>
              <a:rPr lang="en-US" sz="1400"/>
              <a:t>Operations team noticed suspicious behavior weeks before notifying </a:t>
            </a:r>
            <a:r>
              <a:rPr lang="en-US" sz="1400" err="1"/>
              <a:t>Raaum</a:t>
            </a:r>
            <a:endParaRPr lang="en-US" sz="1400"/>
          </a:p>
          <a:p>
            <a:pPr marL="742950" lvl="1" indent="-285750"/>
            <a:r>
              <a:rPr lang="en-US" sz="1400"/>
              <a:t>Operations team excuse for this was that they thought a researcher must have been conducting an experiment</a:t>
            </a:r>
          </a:p>
          <a:p>
            <a:endParaRPr lang="en-US"/>
          </a:p>
        </p:txBody>
      </p:sp>
      <p:sp>
        <p:nvSpPr>
          <p:cNvPr id="8" name="Text Placeholder 7"/>
          <p:cNvSpPr>
            <a:spLocks noGrp="1"/>
          </p:cNvSpPr>
          <p:nvPr>
            <p:ph type="body" idx="2"/>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6" name="Picture 4" descr="A close up of a computer&#10;&#10;Description generated with very high confidence">
            <a:extLst>
              <a:ext uri="{FF2B5EF4-FFF2-40B4-BE49-F238E27FC236}">
                <a16:creationId xmlns:a16="http://schemas.microsoft.com/office/drawing/2014/main" id="{AECC4174-E4FB-4281-A896-03A3E7441C93}"/>
              </a:ext>
            </a:extLst>
          </p:cNvPr>
          <p:cNvPicPr>
            <a:picLocks noChangeAspect="1"/>
          </p:cNvPicPr>
          <p:nvPr/>
        </p:nvPicPr>
        <p:blipFill>
          <a:blip r:embed="rId2"/>
          <a:stretch>
            <a:fillRect/>
          </a:stretch>
        </p:blipFill>
        <p:spPr>
          <a:xfrm>
            <a:off x="4800600" y="1885950"/>
            <a:ext cx="3413780" cy="2133600"/>
          </a:xfrm>
          <a:prstGeom prst="rect">
            <a:avLst/>
          </a:prstGeom>
        </p:spPr>
        <p:style>
          <a:lnRef idx="0">
            <a:schemeClr val="accent4"/>
          </a:lnRef>
          <a:fillRef idx="3">
            <a:schemeClr val="accent4"/>
          </a:fillRef>
          <a:effectRef idx="3">
            <a:schemeClr val="accent4"/>
          </a:effectRef>
          <a:fontRef idx="minor">
            <a:schemeClr val="lt1"/>
          </a:fontRef>
        </p:style>
      </p:pic>
    </p:spTree>
    <p:extLst>
      <p:ext uri="{BB962C8B-B14F-4D97-AF65-F5344CB8AC3E}">
        <p14:creationId xmlns:p14="http://schemas.microsoft.com/office/powerpoint/2010/main" val="2591010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err="1"/>
              <a:t>glibc</a:t>
            </a:r>
            <a:r>
              <a:rPr lang="en-US"/>
              <a:t> Variable Substitution Vulnerability</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pic>
        <p:nvPicPr>
          <p:cNvPr id="8" name="Picture 4" descr="A screenshot of a cell phone&#10;&#10;Description generated with very high confidence">
            <a:extLst>
              <a:ext uri="{FF2B5EF4-FFF2-40B4-BE49-F238E27FC236}">
                <a16:creationId xmlns:a16="http://schemas.microsoft.com/office/drawing/2014/main" id="{A016EDCB-9167-4892-B908-ED1A86CE13A8}"/>
              </a:ext>
            </a:extLst>
          </p:cNvPr>
          <p:cNvPicPr>
            <a:picLocks noGrp="1" noChangeAspect="1"/>
          </p:cNvPicPr>
          <p:nvPr>
            <p:ph idx="1"/>
          </p:nvPr>
        </p:nvPicPr>
        <p:blipFill>
          <a:blip r:embed="rId2"/>
          <a:stretch>
            <a:fillRect/>
          </a:stretch>
        </p:blipFill>
        <p:spPr>
          <a:xfrm>
            <a:off x="685800" y="1352550"/>
            <a:ext cx="7647756" cy="3090351"/>
          </a:xfrm>
          <a:prstGeom prst="rect">
            <a:avLst/>
          </a:prstGeom>
        </p:spPr>
      </p:pic>
    </p:spTree>
    <p:extLst>
      <p:ext uri="{BB962C8B-B14F-4D97-AF65-F5344CB8AC3E}">
        <p14:creationId xmlns:p14="http://schemas.microsoft.com/office/powerpoint/2010/main" val="105157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A screenshot of a social media post&#10;&#10;Description generated with very high confidence">
            <a:extLst>
              <a:ext uri="{FF2B5EF4-FFF2-40B4-BE49-F238E27FC236}">
                <a16:creationId xmlns:a16="http://schemas.microsoft.com/office/drawing/2014/main" id="{A1105848-E928-412E-BFA4-88C7DD2772F0}"/>
              </a:ext>
            </a:extLst>
          </p:cNvPr>
          <p:cNvPicPr>
            <a:picLocks noChangeAspect="1"/>
          </p:cNvPicPr>
          <p:nvPr/>
        </p:nvPicPr>
        <p:blipFill>
          <a:blip r:embed="rId2"/>
          <a:stretch>
            <a:fillRect/>
          </a:stretch>
        </p:blipFill>
        <p:spPr>
          <a:xfrm>
            <a:off x="1143000" y="694997"/>
            <a:ext cx="6858000" cy="3759884"/>
          </a:xfrm>
          <a:prstGeom prst="rect">
            <a:avLst/>
          </a:prstGeom>
        </p:spPr>
      </p:pic>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38510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2. Detect and Investigate</a:t>
            </a:r>
          </a:p>
        </p:txBody>
      </p:sp>
      <p:sp>
        <p:nvSpPr>
          <p:cNvPr id="4" name="Text Placeholder 3"/>
          <p:cNvSpPr>
            <a:spLocks noGrp="1"/>
          </p:cNvSpPr>
          <p:nvPr>
            <p:ph type="body" idx="1"/>
          </p:nvPr>
        </p:nvSpPr>
        <p:spPr>
          <a:xfrm>
            <a:off x="762000" y="1809750"/>
            <a:ext cx="6132600" cy="3145500"/>
          </a:xfrm>
        </p:spPr>
        <p:txBody>
          <a:bodyPr/>
          <a:lstStyle/>
          <a:p>
            <a:pPr marL="171450" indent="-171450"/>
            <a:r>
              <a:rPr lang="en-US" sz="1200" b="1"/>
              <a:t>Investigation – How the attacker gained access </a:t>
            </a:r>
          </a:p>
          <a:p>
            <a:pPr marL="615950" lvl="1" indent="-171450">
              <a:spcBef>
                <a:spcPts val="1100"/>
              </a:spcBef>
            </a:pPr>
            <a:r>
              <a:rPr lang="en-US" sz="1200"/>
              <a:t>Information obtained by looking at local system logs</a:t>
            </a:r>
          </a:p>
          <a:p>
            <a:pPr marL="615950" lvl="1" indent="-171450">
              <a:spcBef>
                <a:spcPts val="1100"/>
              </a:spcBef>
            </a:pPr>
            <a:r>
              <a:rPr lang="en-US" sz="1200"/>
              <a:t>On June 23, 2010, one login node was accessed by attacker. Within 10 minutes of accessing the system, the attacker had used the compiler on Titan to exploit the</a:t>
            </a:r>
            <a:r>
              <a:rPr lang="en-US" sz="1200" b="1"/>
              <a:t> </a:t>
            </a:r>
            <a:r>
              <a:rPr lang="en-US" sz="1200" err="1"/>
              <a:t>glibc</a:t>
            </a:r>
            <a:r>
              <a:rPr lang="en-US" sz="1200"/>
              <a:t> variable substitution vulnerability</a:t>
            </a:r>
          </a:p>
          <a:p>
            <a:pPr marL="615950" lvl="1" indent="-171450">
              <a:spcBef>
                <a:spcPts val="1100"/>
              </a:spcBef>
            </a:pPr>
            <a:r>
              <a:rPr lang="en-US" sz="1200"/>
              <a:t>Attacker then gained administrative access to the mode and downloaded software libraries to the system</a:t>
            </a:r>
          </a:p>
          <a:p>
            <a:pPr marL="615950" lvl="1" indent="-171450">
              <a:spcBef>
                <a:spcPts val="1100"/>
              </a:spcBef>
            </a:pPr>
            <a:r>
              <a:rPr lang="en-US" sz="1200"/>
              <a:t>These libraries enable the attacker to compile a modified version of the secure shell (SSH) program, which was the main way users accessed the Titan cluster</a:t>
            </a:r>
            <a:endParaRPr lang="en-US" sz="1200">
              <a:solidFill>
                <a:srgbClr val="000000"/>
              </a:solidFill>
            </a:endParaRPr>
          </a:p>
          <a:p>
            <a:pPr marL="615950" lvl="1" indent="-171450">
              <a:spcBef>
                <a:spcPts val="1100"/>
              </a:spcBef>
            </a:pPr>
            <a:r>
              <a:rPr lang="en-US" sz="1200" b="1">
                <a:solidFill>
                  <a:srgbClr val="404040"/>
                </a:solidFill>
              </a:rPr>
              <a:t>The</a:t>
            </a:r>
            <a:r>
              <a:rPr lang="en-US" sz="1200" b="1"/>
              <a:t> modified SSH could record the usernames, passwords, and SSH access keys of accounts</a:t>
            </a:r>
            <a:r>
              <a:rPr lang="en-US" sz="1200"/>
              <a:t> </a:t>
            </a:r>
            <a:r>
              <a:rPr lang="en-US" sz="1200" b="1"/>
              <a:t>as users accessed the cluster</a:t>
            </a:r>
            <a:endParaRPr lang="en-US" sz="1200" b="1">
              <a:solidFill>
                <a:srgbClr val="000000"/>
              </a:solidFill>
            </a:endParaRPr>
          </a:p>
          <a:p>
            <a:pPr marL="615950" lvl="1" indent="-171450">
              <a:spcBef>
                <a:spcPts val="1100"/>
              </a:spcBef>
            </a:pPr>
            <a:r>
              <a:rPr lang="en-US" sz="1200"/>
              <a:t>Now the attacker could use the stolen credentials to access other systems</a:t>
            </a:r>
            <a:endParaRPr lang="en-US" sz="1200">
              <a:solidFill>
                <a:schemeClr val="tx1"/>
              </a:solidFill>
            </a:endParaRPr>
          </a:p>
          <a:p>
            <a:endParaRPr lang="en-US"/>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094776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Detect and Investigate</a:t>
            </a:r>
          </a:p>
        </p:txBody>
      </p:sp>
      <p:sp>
        <p:nvSpPr>
          <p:cNvPr id="3" name="Text Placeholder 2"/>
          <p:cNvSpPr>
            <a:spLocks noGrp="1"/>
          </p:cNvSpPr>
          <p:nvPr>
            <p:ph type="body" idx="1"/>
          </p:nvPr>
        </p:nvSpPr>
        <p:spPr>
          <a:xfrm>
            <a:off x="762000" y="1449006"/>
            <a:ext cx="3378300" cy="2724300"/>
          </a:xfrm>
        </p:spPr>
        <p:txBody>
          <a:bodyPr/>
          <a:lstStyle/>
          <a:p>
            <a:pPr marL="342900" indent="-342900"/>
            <a:r>
              <a:rPr lang="en-US" sz="1600" b="1"/>
              <a:t>Investigation – How the attacker gained access</a:t>
            </a:r>
          </a:p>
          <a:p>
            <a:pPr marL="787400" lvl="1" indent="-342900">
              <a:spcBef>
                <a:spcPts val="1100"/>
              </a:spcBef>
            </a:pPr>
            <a:r>
              <a:rPr lang="en-US" sz="1600"/>
              <a:t>The attacker also inserted a backdoor, ensuring that the attacker could regain access to the Titan nodes even if all passwords were reset</a:t>
            </a:r>
          </a:p>
          <a:p>
            <a:pPr marL="787400" lvl="1" indent="-342900">
              <a:spcBef>
                <a:spcPts val="1100"/>
              </a:spcBef>
            </a:pPr>
            <a:r>
              <a:rPr lang="en-US" sz="1600"/>
              <a:t>The second login node and the master node were later compromised in a similar manner</a:t>
            </a:r>
            <a:endParaRPr lang="en-US" sz="1600">
              <a:solidFill>
                <a:schemeClr val="tx1"/>
              </a:solidFill>
            </a:endParaRPr>
          </a:p>
          <a:p>
            <a:endParaRPr lang="en-US"/>
          </a:p>
        </p:txBody>
      </p:sp>
      <p:sp>
        <p:nvSpPr>
          <p:cNvPr id="5" name="Text Placeholder 4"/>
          <p:cNvSpPr>
            <a:spLocks noGrp="1"/>
          </p:cNvSpPr>
          <p:nvPr>
            <p:ph type="body" idx="2"/>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pic>
        <p:nvPicPr>
          <p:cNvPr id="6" name="Picture 4" descr="A blue and white door&#10;&#10;Description generated with high confidence">
            <a:extLst>
              <a:ext uri="{FF2B5EF4-FFF2-40B4-BE49-F238E27FC236}">
                <a16:creationId xmlns:a16="http://schemas.microsoft.com/office/drawing/2014/main" id="{085C6C0F-277B-456B-8977-3CE64D81A21C}"/>
              </a:ext>
            </a:extLst>
          </p:cNvPr>
          <p:cNvPicPr>
            <a:picLocks noChangeAspect="1"/>
          </p:cNvPicPr>
          <p:nvPr/>
        </p:nvPicPr>
        <p:blipFill>
          <a:blip r:embed="rId2"/>
          <a:stretch>
            <a:fillRect/>
          </a:stretch>
        </p:blipFill>
        <p:spPr>
          <a:xfrm>
            <a:off x="4343400" y="1701362"/>
            <a:ext cx="4340336" cy="2482347"/>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702470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Detect and Investigate</a:t>
            </a:r>
          </a:p>
        </p:txBody>
      </p:sp>
      <p:sp>
        <p:nvSpPr>
          <p:cNvPr id="6" name="Text Placeholder 5"/>
          <p:cNvSpPr>
            <a:spLocks noGrp="1"/>
          </p:cNvSpPr>
          <p:nvPr>
            <p:ph type="body" idx="1"/>
          </p:nvPr>
        </p:nvSpPr>
        <p:spPr/>
        <p:txBody>
          <a:bodyPr/>
          <a:lstStyle/>
          <a:p>
            <a:pPr fontAlgn="base"/>
            <a:r>
              <a:rPr lang="en-US" sz="1800" b="1"/>
              <a:t>Investigation – Identifying the source of the attack</a:t>
            </a:r>
            <a:r>
              <a:rPr lang="en-US" sz="1800"/>
              <a:t>​</a:t>
            </a:r>
          </a:p>
          <a:p>
            <a:pPr lvl="1" fontAlgn="base"/>
            <a:r>
              <a:rPr lang="en-US" sz="1800"/>
              <a:t>Audit logs indicated which user accounts were using Titan on June 23 (day of initial attack)​</a:t>
            </a:r>
          </a:p>
          <a:p>
            <a:pPr lvl="1" fontAlgn="base"/>
            <a:r>
              <a:rPr lang="en-US" sz="1800"/>
              <a:t>5 researchers that were part of a astrophysics research collaboration were using Titan at that time​</a:t>
            </a:r>
          </a:p>
          <a:p>
            <a:pPr lvl="1" fontAlgn="base"/>
            <a:r>
              <a:rPr lang="en-US" sz="1800"/>
              <a:t>The attacker used the account of 1 of these researchers to gain access to the system​</a:t>
            </a:r>
          </a:p>
          <a:p>
            <a:endParaRPr lang="en-US"/>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35683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Presentation Overview</a:t>
            </a:r>
            <a:endParaRPr/>
          </a:p>
        </p:txBody>
      </p:sp>
      <p:sp>
        <p:nvSpPr>
          <p:cNvPr id="237" name="Shape 237"/>
          <p:cNvSpPr txBox="1">
            <a:spLocks noGrp="1"/>
          </p:cNvSpPr>
          <p:nvPr>
            <p:ph type="body" idx="1"/>
          </p:nvPr>
        </p:nvSpPr>
        <p:spPr>
          <a:xfrm>
            <a:off x="838200" y="1504950"/>
            <a:ext cx="6132600" cy="3145500"/>
          </a:xfrm>
          <a:prstGeom prst="rect">
            <a:avLst/>
          </a:prstGeom>
        </p:spPr>
        <p:txBody>
          <a:bodyPr spcFirstLastPara="1" wrap="square" lIns="91425" tIns="91425" rIns="91425" bIns="91425" anchor="ctr" anchorCtr="0">
            <a:noAutofit/>
          </a:bodyPr>
          <a:lstStyle/>
          <a:p>
            <a:pPr marL="0" indent="0">
              <a:lnSpc>
                <a:spcPct val="150000"/>
              </a:lnSpc>
              <a:spcBef>
                <a:spcPts val="0"/>
              </a:spcBef>
              <a:buNone/>
            </a:pPr>
            <a:r>
              <a:rPr lang="en-US" sz="1400" b="1"/>
              <a:t>Part 1: The Titan Incident </a:t>
            </a:r>
          </a:p>
          <a:p>
            <a:pPr marL="0" indent="0">
              <a:lnSpc>
                <a:spcPct val="150000"/>
              </a:lnSpc>
              <a:spcBef>
                <a:spcPts val="0"/>
              </a:spcBef>
              <a:buNone/>
            </a:pPr>
            <a:r>
              <a:rPr lang="en-US" sz="1400"/>
              <a:t>- Timeline and overview of events, applying TFO model, applying ISACA methodology model</a:t>
            </a:r>
          </a:p>
          <a:p>
            <a:pPr marL="0" indent="0">
              <a:lnSpc>
                <a:spcPct val="150000"/>
              </a:lnSpc>
              <a:spcBef>
                <a:spcPts val="0"/>
              </a:spcBef>
              <a:buNone/>
            </a:pPr>
            <a:r>
              <a:rPr lang="en-US" sz="1400" b="1"/>
              <a:t>Part 2: Should Titan be brought back online?</a:t>
            </a:r>
          </a:p>
          <a:p>
            <a:pPr marL="0" indent="0">
              <a:lnSpc>
                <a:spcPct val="150000"/>
              </a:lnSpc>
              <a:spcBef>
                <a:spcPts val="0"/>
              </a:spcBef>
              <a:buNone/>
            </a:pPr>
            <a:r>
              <a:rPr lang="en-US" sz="1400"/>
              <a:t>- Applying ISO standards</a:t>
            </a:r>
          </a:p>
          <a:p>
            <a:pPr marL="0" indent="0">
              <a:lnSpc>
                <a:spcPct val="150000"/>
              </a:lnSpc>
              <a:spcBef>
                <a:spcPts val="0"/>
              </a:spcBef>
              <a:buNone/>
            </a:pPr>
            <a:r>
              <a:rPr lang="en-US" sz="1400" b="1"/>
              <a:t>Part 3: What can be done to improve the system?</a:t>
            </a:r>
          </a:p>
          <a:p>
            <a:pPr marL="0" indent="0">
              <a:lnSpc>
                <a:spcPct val="150000"/>
              </a:lnSpc>
              <a:spcBef>
                <a:spcPts val="0"/>
              </a:spcBef>
              <a:buNone/>
            </a:pPr>
            <a:r>
              <a:rPr lang="en-US" sz="1400"/>
              <a:t>- Applying the PDCA cycle</a:t>
            </a:r>
          </a:p>
          <a:p>
            <a:pPr marL="0" indent="0">
              <a:lnSpc>
                <a:spcPct val="150000"/>
              </a:lnSpc>
              <a:spcBef>
                <a:spcPts val="0"/>
              </a:spcBef>
              <a:buNone/>
            </a:pPr>
            <a:r>
              <a:rPr lang="en-US" sz="1400" b="1"/>
              <a:t>Part 4: Conclusion</a:t>
            </a:r>
          </a:p>
          <a:p>
            <a:pPr marL="0" indent="0">
              <a:lnSpc>
                <a:spcPct val="150000"/>
              </a:lnSpc>
              <a:spcBef>
                <a:spcPts val="0"/>
              </a:spcBef>
              <a:buNone/>
            </a:pPr>
            <a:r>
              <a:rPr lang="en-US" sz="1400"/>
              <a:t>- Looking at where Titan is today</a:t>
            </a:r>
          </a:p>
          <a:p>
            <a:pPr marL="0" indent="0">
              <a:lnSpc>
                <a:spcPct val="150000"/>
              </a:lnSpc>
              <a:spcBef>
                <a:spcPts val="0"/>
              </a:spcBef>
              <a:buNone/>
            </a:pPr>
            <a:r>
              <a:rPr lang="en-US" sz="1400"/>
              <a:t>- The Olympic comparison</a:t>
            </a:r>
          </a:p>
        </p:txBody>
      </p:sp>
      <p:sp>
        <p:nvSpPr>
          <p:cNvPr id="238" name="Shape 2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Detect and Investigate</a:t>
            </a:r>
          </a:p>
        </p:txBody>
      </p:sp>
      <p:sp>
        <p:nvSpPr>
          <p:cNvPr id="3" name="Text Placeholder 2"/>
          <p:cNvSpPr>
            <a:spLocks noGrp="1"/>
          </p:cNvSpPr>
          <p:nvPr>
            <p:ph type="body" idx="1"/>
          </p:nvPr>
        </p:nvSpPr>
        <p:spPr>
          <a:xfrm>
            <a:off x="685800" y="1806600"/>
            <a:ext cx="6132600" cy="3145500"/>
          </a:xfrm>
        </p:spPr>
        <p:txBody>
          <a:bodyPr/>
          <a:lstStyle/>
          <a:p>
            <a:pPr fontAlgn="base"/>
            <a:r>
              <a:rPr lang="en-US" sz="1400" b="1"/>
              <a:t>Investigation -  Identifying critical resources and information that were compromised</a:t>
            </a:r>
            <a:r>
              <a:rPr lang="en-US" sz="1400"/>
              <a:t>​</a:t>
            </a:r>
          </a:p>
          <a:p>
            <a:pPr lvl="1" fontAlgn="base"/>
            <a:r>
              <a:rPr lang="en-US" sz="1400"/>
              <a:t>Information from all computers in the cluster, along with 271 terabytes of shared disk space, supporting research in natural sciences and engineering at the university along with research from other universities and institutions​</a:t>
            </a:r>
          </a:p>
          <a:p>
            <a:pPr lvl="1" fontAlgn="base"/>
            <a:r>
              <a:rPr lang="en-US" sz="1400"/>
              <a:t>Usernames and passwords for researchers working at the institutions​</a:t>
            </a:r>
          </a:p>
          <a:p>
            <a:pPr lvl="1" fontAlgn="base"/>
            <a:r>
              <a:rPr lang="en-US" sz="1400"/>
              <a:t>Concerns:​</a:t>
            </a:r>
          </a:p>
          <a:p>
            <a:pPr lvl="2" fontAlgn="base"/>
            <a:r>
              <a:rPr lang="en-US" sz="1400" err="1"/>
              <a:t>UiO</a:t>
            </a:r>
            <a:r>
              <a:rPr lang="en-US" sz="1400"/>
              <a:t> did not experience revenue loss but experienced a reputational cost every day the Titan cluster was down. Researchers were not able to process or access their data and the university was not able to fulfill their obligations to the NDGF and other partners.</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01889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Containment and Analysis</a:t>
            </a:r>
          </a:p>
        </p:txBody>
      </p:sp>
      <p:sp>
        <p:nvSpPr>
          <p:cNvPr id="3" name="Text Placeholder 2"/>
          <p:cNvSpPr>
            <a:spLocks noGrp="1"/>
          </p:cNvSpPr>
          <p:nvPr>
            <p:ph type="body" idx="1"/>
          </p:nvPr>
        </p:nvSpPr>
        <p:spPr/>
        <p:txBody>
          <a:bodyPr/>
          <a:lstStyle/>
          <a:p>
            <a:r>
              <a:rPr lang="en-US"/>
              <a:t>Titan's login and master nodes were taken offline to contain the incident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5" name="Picture 4" descr="A close up of a logo&#10;&#10;Description generated with very high confidence">
            <a:extLst>
              <a:ext uri="{FF2B5EF4-FFF2-40B4-BE49-F238E27FC236}">
                <a16:creationId xmlns:a16="http://schemas.microsoft.com/office/drawing/2014/main" id="{E5249F88-07CA-4EB2-83A1-20ECF7A2BDCC}"/>
              </a:ext>
            </a:extLst>
          </p:cNvPr>
          <p:cNvPicPr>
            <a:picLocks noChangeAspect="1"/>
          </p:cNvPicPr>
          <p:nvPr/>
        </p:nvPicPr>
        <p:blipFill>
          <a:blip r:embed="rId2"/>
          <a:stretch>
            <a:fillRect/>
          </a:stretch>
        </p:blipFill>
        <p:spPr>
          <a:xfrm>
            <a:off x="6734503" y="1843252"/>
            <a:ext cx="1903799" cy="1905000"/>
          </a:xfrm>
          <a:prstGeom prst="rect">
            <a:avLst/>
          </a:prstGeom>
        </p:spPr>
      </p:pic>
    </p:spTree>
    <p:extLst>
      <p:ext uri="{BB962C8B-B14F-4D97-AF65-F5344CB8AC3E}">
        <p14:creationId xmlns:p14="http://schemas.microsoft.com/office/powerpoint/2010/main" val="2241728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Part 2:</a:t>
            </a:r>
            <a:endParaRPr/>
          </a:p>
        </p:txBody>
      </p:sp>
      <p:sp>
        <p:nvSpPr>
          <p:cNvPr id="222" name="Shape 222"/>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n" b="1"/>
              <a:t>Should Titan be brought back online?</a:t>
            </a:r>
            <a:endParaRPr b="1"/>
          </a:p>
        </p:txBody>
      </p:sp>
      <p:sp>
        <p:nvSpPr>
          <p:cNvPr id="223" name="Shape 2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
        <p:nvSpPr>
          <p:cNvPr id="224" name="Shape 22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08859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buNone/>
            </a:pPr>
            <a:r>
              <a:rPr lang="en-US" i="0"/>
              <a:t>Should Titan be brought back online immediately? </a:t>
            </a:r>
          </a:p>
          <a:p>
            <a:pPr marL="0" lvl="0" indent="0">
              <a:buNone/>
            </a:pPr>
            <a:endParaRPr lang="en-US" i="0">
              <a:solidFill>
                <a:srgbClr val="FF0000"/>
              </a:solidFill>
            </a:endParaRPr>
          </a:p>
          <a:p>
            <a:pPr marL="0" lvl="0" indent="0">
              <a:buNone/>
            </a:pPr>
            <a:r>
              <a:rPr lang="en-US" sz="6000" b="1" i="0">
                <a:solidFill>
                  <a:srgbClr val="FFC000"/>
                </a:solidFill>
              </a:rPr>
              <a:t>NO!</a:t>
            </a:r>
            <a:endParaRPr sz="6000" b="1" i="0">
              <a:solidFill>
                <a:srgbClr val="FFC000"/>
              </a:solidFill>
            </a:endParaRPr>
          </a:p>
        </p:txBody>
      </p:sp>
      <p:sp>
        <p:nvSpPr>
          <p:cNvPr id="230" name="Shape 230"/>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
        <p:nvSpPr>
          <p:cNvPr id="231" name="Shape 2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21121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Titan is NOT READY to be Online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graphicFrame>
        <p:nvGraphicFramePr>
          <p:cNvPr id="5" name="Diagram 4"/>
          <p:cNvGraphicFramePr/>
          <p:nvPr>
            <p:extLst>
              <p:ext uri="{D42A27DB-BD31-4B8C-83A1-F6EECF244321}">
                <p14:modId xmlns:p14="http://schemas.microsoft.com/office/powerpoint/2010/main" val="420526367"/>
              </p:ext>
            </p:extLst>
          </p:nvPr>
        </p:nvGraphicFramePr>
        <p:xfrm>
          <a:off x="714375" y="1327350"/>
          <a:ext cx="7465720" cy="348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metalware&#10;&#10;Description generated with high confidence">
            <a:extLst>
              <a:ext uri="{FF2B5EF4-FFF2-40B4-BE49-F238E27FC236}">
                <a16:creationId xmlns:a16="http://schemas.microsoft.com/office/drawing/2014/main" id="{71E7CD3A-7A35-433D-B9D8-3D7C28DD29EA}"/>
              </a:ext>
            </a:extLst>
          </p:cNvPr>
          <p:cNvPicPr>
            <a:picLocks noChangeAspect="1"/>
          </p:cNvPicPr>
          <p:nvPr/>
        </p:nvPicPr>
        <p:blipFill>
          <a:blip r:embed="rId7"/>
          <a:stretch>
            <a:fillRect/>
          </a:stretch>
        </p:blipFill>
        <p:spPr>
          <a:xfrm>
            <a:off x="3565279" y="4159541"/>
            <a:ext cx="933906" cy="686263"/>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7" descr="A close up of a sign&#10;&#10;Description generated with very high confidence">
            <a:extLst>
              <a:ext uri="{FF2B5EF4-FFF2-40B4-BE49-F238E27FC236}">
                <a16:creationId xmlns:a16="http://schemas.microsoft.com/office/drawing/2014/main" id="{5D558A55-AB0A-490A-BFDA-5317A03CB995}"/>
              </a:ext>
            </a:extLst>
          </p:cNvPr>
          <p:cNvPicPr>
            <a:picLocks noChangeAspect="1"/>
          </p:cNvPicPr>
          <p:nvPr/>
        </p:nvPicPr>
        <p:blipFill>
          <a:blip r:embed="rId8"/>
          <a:stretch>
            <a:fillRect/>
          </a:stretch>
        </p:blipFill>
        <p:spPr>
          <a:xfrm>
            <a:off x="6172200" y="4078600"/>
            <a:ext cx="697632" cy="686263"/>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4" descr="A close up of a logo&#10;&#10;Description generated with high confidence">
            <a:extLst>
              <a:ext uri="{FF2B5EF4-FFF2-40B4-BE49-F238E27FC236}">
                <a16:creationId xmlns:a16="http://schemas.microsoft.com/office/drawing/2014/main" id="{9F5941C3-81AB-470F-89AC-F03D14CD420F}"/>
              </a:ext>
            </a:extLst>
          </p:cNvPr>
          <p:cNvPicPr>
            <a:picLocks noChangeAspect="1"/>
          </p:cNvPicPr>
          <p:nvPr/>
        </p:nvPicPr>
        <p:blipFill>
          <a:blip r:embed="rId9"/>
          <a:stretch>
            <a:fillRect/>
          </a:stretch>
        </p:blipFill>
        <p:spPr>
          <a:xfrm>
            <a:off x="972545" y="3938983"/>
            <a:ext cx="943987" cy="825880"/>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id="{189CB646-117D-4301-BEF4-99C5AF5CAF20}"/>
              </a:ext>
            </a:extLst>
          </p:cNvPr>
          <p:cNvSpPr txBox="1"/>
          <p:nvPr/>
        </p:nvSpPr>
        <p:spPr>
          <a:xfrm>
            <a:off x="0" y="4849654"/>
            <a:ext cx="6576534"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t>Coffman, D. (2014). Managing data protection in higher education.</a:t>
            </a:r>
            <a:r>
              <a:rPr lang="en-US" sz="1100" i="1" dirty="0"/>
              <a:t> Risk Management, 61</a:t>
            </a:r>
            <a:r>
              <a:rPr lang="en-US" sz="1100" dirty="0"/>
              <a:t>(7), 32-35</a:t>
            </a:r>
            <a:endParaRPr lang="en-US" sz="1100" dirty="0">
              <a:solidFill>
                <a:schemeClr val="tx1"/>
              </a:solidFill>
            </a:endParaRPr>
          </a:p>
          <a:p>
            <a:pPr algn="ctr"/>
            <a:endParaRPr lang="en-US" dirty="0"/>
          </a:p>
        </p:txBody>
      </p:sp>
    </p:spTree>
    <p:extLst>
      <p:ext uri="{BB962C8B-B14F-4D97-AF65-F5344CB8AC3E}">
        <p14:creationId xmlns:p14="http://schemas.microsoft.com/office/powerpoint/2010/main" val="594658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Titan is NOT READY to be Online</a:t>
            </a:r>
          </a:p>
        </p:txBody>
      </p:sp>
      <p:sp>
        <p:nvSpPr>
          <p:cNvPr id="3" name="Text Placeholder 2"/>
          <p:cNvSpPr>
            <a:spLocks noGrp="1"/>
          </p:cNvSpPr>
          <p:nvPr>
            <p:ph type="body" idx="1"/>
          </p:nvPr>
        </p:nvSpPr>
        <p:spPr>
          <a:xfrm>
            <a:off x="814275" y="1327350"/>
            <a:ext cx="6132600" cy="3145500"/>
          </a:xfrm>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graphicFrame>
        <p:nvGraphicFramePr>
          <p:cNvPr id="5" name="Diagram 4"/>
          <p:cNvGraphicFramePr/>
          <p:nvPr>
            <p:extLst>
              <p:ext uri="{D42A27DB-BD31-4B8C-83A1-F6EECF244321}">
                <p14:modId xmlns:p14="http://schemas.microsoft.com/office/powerpoint/2010/main" val="1461832407"/>
              </p:ext>
            </p:extLst>
          </p:nvPr>
        </p:nvGraphicFramePr>
        <p:xfrm>
          <a:off x="1228725" y="1366640"/>
          <a:ext cx="6298245" cy="3362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2" descr="data:image/jpg;base64,%20/9j/4AAQSkZJRgABAQEAYABgAAD/2wBDAAUDBAQEAwUEBAQFBQUGBwwIBwcHBw8LCwkMEQ8SEhEPERETFhwXExQaFRERGCEYGh0dHx8fExciJCIeJBweHx7/2wBDAQUFBQcGBw4ICA4eFBEUHh4eHh4eHh4eHh4eHh4eHh4eHh4eHh4eHh4eHh4eHh4eHh4eHh4eHh4eHh4eHh4eHh7/wAARCABMAG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mySJH95gKSaRYoXkbooya5qfUi7l2br+lAHQ/aY8+1SxyI/3Wrk/7RX+9UkWqbXBVuaAOqoqK0mW4t0mXow/WpaACiiigAooooAKKKKACiiigCj4g3f2LdlMlhGTx7V5ZdawAT8/616V4g17T9Jt3a73OMEFFGc182eJvElp/bFzHZLPFCZD5KS/ewe3HWgDuZNeVT/rP1pYdd3MPnrxzWvEN3awvJFbyzyq2PKUEEY6k8dqzfDHxEkuL6NbzSr57YSASvZRtMyLnk4xzxUKpF9S+SXY+yvBErzeH4pmz87MV+ma26yfCGoaPqXh2zutBuEnsDGFiZeox2YdQw7g85rWqyAooooAKKKKACiiigApsrbI2c9gTTqq6pJ5dm3IG7C5NAHknxPuLpk2wrl+SdzYGO5J7CvC7Tx3CnilIdNht0kuZfstjePH5j7gcSTRr6D7obuc4r3X4taBqWr6Ay2TStAzN9tS2TdcSR44WP05/nXlXgj4fC38dT6rf2rW7iNYbCNhg2toFAzjs7dPUfN61E1zKxUWlqzqrXwbpd3OLoJcPar8ryXTk+c/diB94+2cDvk1sSx6fp9/p9hChSAoxZVOxeoA4Xgd60ZmeZ0jjURwRgJHGOiqO1cX40vJbTxVbZjk8lYFUSbTsLZJxnpmiFOMFZGNSrKXU9N8H3DaV43TTYZjJbX0HnAE5I6jn1wRwfSvTa8g+DJbxDrkmvfK1raReRbv3fk5P0zuxXr9WWtgooooGFFFFABQaKRqADNc749mxorwwyYuyQ0Kj+IjtXQ5ryT4oeNYdA8WKkyb41VUY91B6kUAZGqX81xYmO5twLhU+bZfPbt/30OKwNH1y1s5GW4kjjeT92ub2S5ORztMj8Z56CrviecXAF1bONrDKsp6g1l+B/Dv/CbeILrSdTvZFgjtDIuUEig7gACp47n0oE1dF2bxHb+Y4e5ighj5kd3Cj6UsNxq/jqK48PeG7Y/Y2hZri4kPl+an9yPPIBOBvx349aw/G/gDT/BfiCCxsI4bhZ4BMspgwwbcQQMlsdByMda9Q/Z901bex1TVJTmeaVYOeoVRn9S36UWJjCx83WPibxJ4J+KtudZjv/DNukyrNZPu2CJV2rtxwR05Xivr3wR400nXkjtF1K1bUCnmCEON7p/eA7/hVvxp4T8N+MdLbTfEWlwX0JHyFhh4z6ow5U/SvnfxH+zt4q0bxDbXngXXEntBKDG1zMYp7Tng7gMMB7YPtX0EHgcwcVVl7KSVtrxdtvP1PPl9ZwqfIudN38z6ozS1WsFmisbeK4l86dIlWSTGN7Acn8TVkdK+fZ6aCiiigAqOdtoFSVXvui0AV5bkqOFzXm/xC8G2HifVY9Qu4yroAHCMQJAOgbmvQJelUJ1HNAHlnjTT7m2slk0/T/MCKEMEChQABgECoPhYt7osl7qV5btDcXQWNIz1RAc8+5P8q9JuYkOcis+e3i/u0Aec/Ea8u7nxLHqrpLJb+QsWVGfKIJ7enNXPBmoX2nTG707VoxDJjzYnIKt9ff3rr3s7d+GjBHoarx+HtFaTe2nW5YnJJQc00B0trr0k8SSLg7hnIPFX7fUrhj0rKs7aFFVEQKoHAHatKCNR2q9BGpDeO2MitOBt0St6isaFRWxa/wDHun0qGMkooopAf//Z"/>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7">
            <a:extLst>
              <a:ext uri="{FF2B5EF4-FFF2-40B4-BE49-F238E27FC236}">
                <a16:creationId xmlns:a16="http://schemas.microsoft.com/office/drawing/2014/main" id="{BA1249FA-8FA6-482F-9D94-876771235243}"/>
              </a:ext>
            </a:extLst>
          </p:cNvPr>
          <p:cNvPicPr>
            <a:picLocks noChangeAspect="1"/>
          </p:cNvPicPr>
          <p:nvPr/>
        </p:nvPicPr>
        <p:blipFill>
          <a:blip r:embed="rId7"/>
          <a:stretch>
            <a:fillRect/>
          </a:stretch>
        </p:blipFill>
        <p:spPr>
          <a:xfrm>
            <a:off x="1676400" y="3580130"/>
            <a:ext cx="1371600" cy="984549"/>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descr="A picture containing person, outdoor, baseball, grass&#10;&#10;Description generated with very high confidence">
            <a:extLst>
              <a:ext uri="{FF2B5EF4-FFF2-40B4-BE49-F238E27FC236}">
                <a16:creationId xmlns:a16="http://schemas.microsoft.com/office/drawing/2014/main" id="{0088EB2B-4D31-4DDC-A452-31E2B0CE6F83}"/>
              </a:ext>
            </a:extLst>
          </p:cNvPr>
          <p:cNvPicPr>
            <a:picLocks noChangeAspect="1"/>
          </p:cNvPicPr>
          <p:nvPr/>
        </p:nvPicPr>
        <p:blipFill>
          <a:blip r:embed="rId8"/>
          <a:stretch>
            <a:fillRect/>
          </a:stretch>
        </p:blipFill>
        <p:spPr>
          <a:xfrm>
            <a:off x="5476875" y="3771900"/>
            <a:ext cx="1567318" cy="877707"/>
          </a:xfrm>
          <a:prstGeom prst="rect">
            <a:avLst/>
          </a:prstGeom>
        </p:spPr>
        <p:style>
          <a:lnRef idx="2">
            <a:schemeClr val="accent1"/>
          </a:lnRef>
          <a:fillRef idx="1">
            <a:schemeClr val="lt1"/>
          </a:fillRef>
          <a:effectRef idx="0">
            <a:schemeClr val="accent1"/>
          </a:effectRef>
          <a:fontRef idx="minor">
            <a:schemeClr val="dk1"/>
          </a:fontRef>
        </p:style>
      </p:pic>
      <p:sp>
        <p:nvSpPr>
          <p:cNvPr id="8" name="TextBox 7">
            <a:extLst>
              <a:ext uri="{FF2B5EF4-FFF2-40B4-BE49-F238E27FC236}">
                <a16:creationId xmlns:a16="http://schemas.microsoft.com/office/drawing/2014/main" id="{B8997698-4457-4DBC-B36B-D25E160755F3}"/>
              </a:ext>
            </a:extLst>
          </p:cNvPr>
          <p:cNvSpPr txBox="1"/>
          <p:nvPr/>
        </p:nvSpPr>
        <p:spPr>
          <a:xfrm>
            <a:off x="66675" y="4771390"/>
            <a:ext cx="6576534"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t>Coffman, D. (2014). Managing data protection in higher education.</a:t>
            </a:r>
            <a:r>
              <a:rPr lang="en-US" sz="1100" i="1" dirty="0"/>
              <a:t> Risk Management, 61</a:t>
            </a:r>
            <a:r>
              <a:rPr lang="en-US" sz="1100" dirty="0"/>
              <a:t>(7), 32-35</a:t>
            </a:r>
            <a:endParaRPr lang="en-US" sz="1100" dirty="0">
              <a:solidFill>
                <a:schemeClr val="tx1"/>
              </a:solidFill>
            </a:endParaRPr>
          </a:p>
          <a:p>
            <a:pPr algn="ctr"/>
            <a:endParaRPr lang="en-US" dirty="0"/>
          </a:p>
        </p:txBody>
      </p:sp>
    </p:spTree>
    <p:extLst>
      <p:ext uri="{BB962C8B-B14F-4D97-AF65-F5344CB8AC3E}">
        <p14:creationId xmlns:p14="http://schemas.microsoft.com/office/powerpoint/2010/main" val="216264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Major Stakeholders</a:t>
            </a:r>
          </a:p>
        </p:txBody>
      </p:sp>
      <p:sp>
        <p:nvSpPr>
          <p:cNvPr id="3" name="Text Placeholder 2"/>
          <p:cNvSpPr>
            <a:spLocks noGrp="1"/>
          </p:cNvSpPr>
          <p:nvPr>
            <p:ph type="body" idx="1"/>
          </p:nvPr>
        </p:nvSpPr>
        <p:spPr>
          <a:xfrm>
            <a:off x="837312" y="1806600"/>
            <a:ext cx="6132600" cy="3145500"/>
          </a:xfrm>
        </p:spPr>
        <p:txBody>
          <a:bodyPr/>
          <a:lstStyle/>
          <a:p>
            <a:pPr marL="171450" indent="-171450"/>
            <a:r>
              <a:rPr lang="en-US" sz="1200" dirty="0"/>
              <a:t>University students and faculty utilizing Titan for research and study (Primarily in the Nordic Countries: Denmark, Finland, Iceland, Norway, Sweden)</a:t>
            </a:r>
          </a:p>
          <a:p>
            <a:pPr marL="615315" lvl="1" indent="-171450">
              <a:spcBef>
                <a:spcPts val="1100"/>
              </a:spcBef>
            </a:pPr>
            <a:r>
              <a:rPr lang="en-US" sz="1200" b="1" dirty="0">
                <a:solidFill>
                  <a:srgbClr val="FF0000"/>
                </a:solidFill>
              </a:rPr>
              <a:t>At risk:</a:t>
            </a:r>
            <a:r>
              <a:rPr lang="en-US" sz="1200" dirty="0">
                <a:solidFill>
                  <a:srgbClr val="FF0000"/>
                </a:solidFill>
              </a:rPr>
              <a:t> </a:t>
            </a:r>
            <a:r>
              <a:rPr lang="en-US" sz="1200" dirty="0"/>
              <a:t>Sensitive timing of research and paper submission</a:t>
            </a:r>
          </a:p>
          <a:p>
            <a:pPr marL="171450" indent="-171450"/>
            <a:r>
              <a:rPr lang="en-US" sz="1200" dirty="0"/>
              <a:t>Institutions/people providing grants for research</a:t>
            </a:r>
          </a:p>
          <a:p>
            <a:pPr marL="615315" lvl="1" indent="-171450">
              <a:spcBef>
                <a:spcPts val="1100"/>
              </a:spcBef>
            </a:pPr>
            <a:r>
              <a:rPr lang="en-US" sz="1200" b="1" dirty="0">
                <a:solidFill>
                  <a:srgbClr val="FF0000"/>
                </a:solidFill>
              </a:rPr>
              <a:t>At risk:</a:t>
            </a:r>
            <a:r>
              <a:rPr lang="en-US" sz="1200" dirty="0">
                <a:solidFill>
                  <a:srgbClr val="FF0000"/>
                </a:solidFill>
              </a:rPr>
              <a:t> </a:t>
            </a:r>
            <a:r>
              <a:rPr lang="en-US" sz="1200" dirty="0"/>
              <a:t>Continuation of funding and/or fund size</a:t>
            </a:r>
          </a:p>
          <a:p>
            <a:pPr marL="171450" indent="-171450"/>
            <a:r>
              <a:rPr lang="en-US" sz="1200" dirty="0"/>
              <a:t>The Nordic High Energy Physics community (the ALICE, ATLAS and CMS Virtual Organizations)</a:t>
            </a:r>
          </a:p>
          <a:p>
            <a:pPr marL="615315" lvl="1" indent="-171450">
              <a:spcBef>
                <a:spcPts val="1100"/>
              </a:spcBef>
            </a:pPr>
            <a:r>
              <a:rPr lang="en-US" sz="1200" b="1" dirty="0">
                <a:solidFill>
                  <a:srgbClr val="FF0000"/>
                </a:solidFill>
              </a:rPr>
              <a:t>At risk:</a:t>
            </a:r>
            <a:r>
              <a:rPr lang="en-US" sz="1200" dirty="0">
                <a:solidFill>
                  <a:srgbClr val="FF0000"/>
                </a:solidFill>
              </a:rPr>
              <a:t> </a:t>
            </a:r>
            <a:r>
              <a:rPr lang="en-US" sz="1200" dirty="0"/>
              <a:t>Loss of connection to national research and educational network, </a:t>
            </a:r>
            <a:r>
              <a:rPr lang="en-US" sz="1200" dirty="0" err="1"/>
              <a:t>UniNETT</a:t>
            </a:r>
            <a:endParaRPr lang="en-US" sz="1200" dirty="0"/>
          </a:p>
          <a:p>
            <a:pPr marL="171450" indent="-171450">
              <a:spcBef>
                <a:spcPts val="1100"/>
              </a:spcBef>
            </a:pPr>
            <a:r>
              <a:rPr lang="en-US" sz="1200" dirty="0"/>
              <a:t>University of Oslo </a:t>
            </a:r>
          </a:p>
          <a:p>
            <a:pPr marL="615315" lvl="1" indent="-171450">
              <a:spcBef>
                <a:spcPts val="1100"/>
              </a:spcBef>
            </a:pPr>
            <a:r>
              <a:rPr lang="en-US" sz="1200" b="1" dirty="0">
                <a:solidFill>
                  <a:srgbClr val="FF0000"/>
                </a:solidFill>
              </a:rPr>
              <a:t>At risk:</a:t>
            </a:r>
            <a:r>
              <a:rPr lang="en-US" sz="1200" dirty="0">
                <a:solidFill>
                  <a:srgbClr val="FF0000"/>
                </a:solidFill>
              </a:rPr>
              <a:t> </a:t>
            </a:r>
            <a:r>
              <a:rPr lang="en-US" sz="1200" dirty="0"/>
              <a:t>Damage to reputation</a:t>
            </a:r>
            <a:r>
              <a:rPr lang="en-US" sz="1200" dirty="0">
                <a:solidFill>
                  <a:srgbClr val="404040"/>
                </a:solidFill>
              </a:rPr>
              <a:t>, recruitment of students and faculty</a:t>
            </a:r>
          </a:p>
          <a:p>
            <a:pPr marL="171450" indent="-171450"/>
            <a:r>
              <a:rPr lang="en-US" sz="1200" dirty="0" err="1"/>
              <a:t>UiO</a:t>
            </a:r>
            <a:r>
              <a:rPr lang="en-US" sz="1200" dirty="0"/>
              <a:t> CERT, CERT manager, Senior </a:t>
            </a:r>
            <a:r>
              <a:rPr lang="en-US" sz="1200" dirty="0" err="1"/>
              <a:t>UiO</a:t>
            </a:r>
            <a:r>
              <a:rPr lang="en-US" sz="1200" dirty="0"/>
              <a:t> management, </a:t>
            </a:r>
            <a:r>
              <a:rPr lang="en-US" sz="1200" dirty="0" err="1"/>
              <a:t>UiO</a:t>
            </a:r>
            <a:r>
              <a:rPr lang="en-US" sz="1200" dirty="0"/>
              <a:t> network operations team, </a:t>
            </a:r>
            <a:r>
              <a:rPr lang="en-US" sz="1200" dirty="0" err="1"/>
              <a:t>UniNet</a:t>
            </a:r>
            <a:r>
              <a:rPr lang="en-US" sz="1200" dirty="0"/>
              <a:t> Security team</a:t>
            </a:r>
          </a:p>
          <a:p>
            <a:pPr marL="628650" lvl="1" indent="-171450"/>
            <a:r>
              <a:rPr lang="en-US" sz="1200" b="1" dirty="0">
                <a:solidFill>
                  <a:srgbClr val="FF0000"/>
                </a:solidFill>
              </a:rPr>
              <a:t>At risk: </a:t>
            </a:r>
            <a:r>
              <a:rPr lang="en-US" sz="1200" dirty="0">
                <a:solidFill>
                  <a:srgbClr val="000000"/>
                </a:solidFill>
              </a:rPr>
              <a:t>Their jobs</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211017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64535" y="2326513"/>
            <a:ext cx="83058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600">
                <a:solidFill>
                  <a:srgbClr val="FF9800"/>
                </a:solidFill>
              </a:rPr>
              <a:t>COLLABORATION</a:t>
            </a:r>
            <a:endParaRPr sz="6600">
              <a:solidFill>
                <a:srgbClr val="FF9800"/>
              </a:solidFill>
            </a:endParaRPr>
          </a:p>
        </p:txBody>
      </p:sp>
      <p:sp>
        <p:nvSpPr>
          <p:cNvPr id="249" name="Shape 249"/>
          <p:cNvSpPr txBox="1">
            <a:spLocks noGrp="1"/>
          </p:cNvSpPr>
          <p:nvPr>
            <p:ph type="subTitle" idx="4294967295"/>
          </p:nvPr>
        </p:nvSpPr>
        <p:spPr>
          <a:xfrm>
            <a:off x="664535" y="3409950"/>
            <a:ext cx="5567700" cy="784800"/>
          </a:xfrm>
          <a:prstGeom prst="rect">
            <a:avLst/>
          </a:prstGeom>
        </p:spPr>
        <p:txBody>
          <a:bodyPr spcFirstLastPara="1" wrap="square" lIns="91425" tIns="91425" rIns="91425" bIns="91425" anchor="ctr" anchorCtr="0">
            <a:noAutofit/>
          </a:bodyPr>
          <a:lstStyle/>
          <a:p>
            <a:pPr marL="76200" indent="0">
              <a:buNone/>
            </a:pPr>
            <a:r>
              <a:rPr lang="en-US"/>
              <a:t>The word that may skip a heart-beat or two :)</a:t>
            </a:r>
          </a:p>
        </p:txBody>
      </p:sp>
      <p:grpSp>
        <p:nvGrpSpPr>
          <p:cNvPr id="250" name="Shape 250"/>
          <p:cNvGrpSpPr/>
          <p:nvPr/>
        </p:nvGrpSpPr>
        <p:grpSpPr>
          <a:xfrm>
            <a:off x="7737695" y="356114"/>
            <a:ext cx="1150166" cy="1150178"/>
            <a:chOff x="6643075" y="3664250"/>
            <a:chExt cx="407950" cy="407975"/>
          </a:xfrm>
        </p:grpSpPr>
        <p:sp>
          <p:nvSpPr>
            <p:cNvPr id="251" name="Shape 2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3" name="Shape 253"/>
          <p:cNvGrpSpPr/>
          <p:nvPr/>
        </p:nvGrpSpPr>
        <p:grpSpPr>
          <a:xfrm rot="-587363">
            <a:off x="6944275" y="1549387"/>
            <a:ext cx="554396" cy="554402"/>
            <a:chOff x="576250" y="4319400"/>
            <a:chExt cx="442075" cy="442050"/>
          </a:xfrm>
        </p:grpSpPr>
        <p:sp>
          <p:nvSpPr>
            <p:cNvPr id="254" name="Shape 2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8" name="Shape 258"/>
          <p:cNvSpPr/>
          <p:nvPr/>
        </p:nvSpPr>
        <p:spPr>
          <a:xfrm>
            <a:off x="7069499" y="627048"/>
            <a:ext cx="248336" cy="2371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rot="2697322">
            <a:off x="7939080" y="1959478"/>
            <a:ext cx="376961" cy="35993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8237292" y="1754006"/>
            <a:ext cx="150972" cy="14422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rot="1280149">
            <a:off x="6808906" y="1106005"/>
            <a:ext cx="150975" cy="14420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649305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Why Collaboration?</a:t>
            </a:r>
          </a:p>
        </p:txBody>
      </p:sp>
      <p:sp>
        <p:nvSpPr>
          <p:cNvPr id="4" name="Text Placeholder 3"/>
          <p:cNvSpPr>
            <a:spLocks noGrp="1"/>
          </p:cNvSpPr>
          <p:nvPr>
            <p:ph type="body" idx="1"/>
          </p:nvPr>
        </p:nvSpPr>
        <p:spPr>
          <a:xfrm>
            <a:off x="751368" y="1581150"/>
            <a:ext cx="6132600" cy="3145500"/>
          </a:xfrm>
        </p:spPr>
        <p:txBody>
          <a:bodyPr/>
          <a:lstStyle/>
          <a:p>
            <a:pPr marL="379730" indent="-379730"/>
            <a:r>
              <a:rPr lang="en-US" sz="1200"/>
              <a:t>Security is a ‘wicked’ problem, meaning it cannot be divided into neat parts and crosses the roles and responsibilities of many different actors</a:t>
            </a:r>
          </a:p>
          <a:p>
            <a:pPr marL="379730" indent="-379730">
              <a:spcBef>
                <a:spcPts val="1100"/>
              </a:spcBef>
            </a:pPr>
            <a:r>
              <a:rPr lang="en-US" sz="1200"/>
              <a:t>Collaboration is not cooperating to achieve individual goals or coordinating to achieve broader goals, but ‘working together’ to achieve ‘shared’ goals. </a:t>
            </a:r>
          </a:p>
          <a:p>
            <a:pPr marL="379730" indent="-379730">
              <a:spcBef>
                <a:spcPts val="1100"/>
              </a:spcBef>
            </a:pPr>
            <a:r>
              <a:rPr lang="en-US" sz="1200"/>
              <a:t>Collaboration is constantly changing, meaning it ‘is best examined as a dynamic or emergent process rather than a static condition’</a:t>
            </a:r>
          </a:p>
          <a:p>
            <a:pPr marL="379730" indent="-379730">
              <a:spcBef>
                <a:spcPts val="1100"/>
              </a:spcBef>
            </a:pPr>
            <a:r>
              <a:rPr lang="en-US" sz="1200">
                <a:solidFill>
                  <a:srgbClr val="404040"/>
                </a:solidFill>
              </a:rPr>
              <a:t> Collaboration involves a greater intensity in terms of both the level of interaction between network members as well as the strength of ties. </a:t>
            </a:r>
          </a:p>
          <a:p>
            <a:pPr marL="379730" indent="-379730">
              <a:spcBef>
                <a:spcPts val="1100"/>
              </a:spcBef>
            </a:pPr>
            <a:r>
              <a:rPr lang="en-US" sz="1200" b="1">
                <a:solidFill>
                  <a:srgbClr val="FF0000"/>
                </a:solidFill>
              </a:rPr>
              <a:t>For Titan, different groups like groups from each of the universities sharing Titan for their use, one from the CERT team, one from public relations, one from the legal team and one from the department that measures the incurred liability</a:t>
            </a:r>
          </a:p>
          <a:p>
            <a:endParaRPr lang="en-US"/>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pic>
        <p:nvPicPr>
          <p:cNvPr id="6" name="Picture 8" descr="A close up of a logo&#10;&#10;Description generated with high confidence">
            <a:extLst>
              <a:ext uri="{FF2B5EF4-FFF2-40B4-BE49-F238E27FC236}">
                <a16:creationId xmlns:a16="http://schemas.microsoft.com/office/drawing/2014/main" id="{A24A0EA4-7674-4A8E-BF05-39AED0251B97}"/>
              </a:ext>
            </a:extLst>
          </p:cNvPr>
          <p:cNvPicPr>
            <a:picLocks noChangeAspect="1"/>
          </p:cNvPicPr>
          <p:nvPr/>
        </p:nvPicPr>
        <p:blipFill>
          <a:blip r:embed="rId2"/>
          <a:stretch>
            <a:fillRect/>
          </a:stretch>
        </p:blipFill>
        <p:spPr>
          <a:xfrm>
            <a:off x="6273207" y="72847"/>
            <a:ext cx="2755307" cy="1325023"/>
          </a:xfrm>
          <a:prstGeom prst="rect">
            <a:avLst/>
          </a:prstGeom>
        </p:spPr>
        <p:style>
          <a:lnRef idx="0">
            <a:schemeClr val="accent1"/>
          </a:lnRef>
          <a:fillRef idx="3">
            <a:schemeClr val="accent1"/>
          </a:fillRef>
          <a:effectRef idx="3">
            <a:schemeClr val="accent1"/>
          </a:effectRef>
          <a:fontRef idx="minor">
            <a:schemeClr val="lt1"/>
          </a:fontRef>
        </p:style>
      </p:pic>
      <p:sp>
        <p:nvSpPr>
          <p:cNvPr id="8" name="TextBox 7"/>
          <p:cNvSpPr txBox="1"/>
          <p:nvPr/>
        </p:nvSpPr>
        <p:spPr>
          <a:xfrm>
            <a:off x="751368" y="4530892"/>
            <a:ext cx="5943600" cy="677108"/>
          </a:xfrm>
          <a:prstGeom prst="rect">
            <a:avLst/>
          </a:prstGeom>
          <a:noFill/>
        </p:spPr>
        <p:txBody>
          <a:bodyPr wrap="square" rtlCol="0">
            <a:spAutoFit/>
          </a:bodyPr>
          <a:lstStyle/>
          <a:p>
            <a:r>
              <a:rPr lang="en-US" sz="1200">
                <a:latin typeface="Roboto Condensed" pitchFamily="2" charset="0"/>
                <a:ea typeface="Roboto Condensed" pitchFamily="2" charset="0"/>
              </a:rPr>
              <a:t>Whelan, C. (2017). Managing dynamic security networks: Towards the strategic managing of cooperation, coordination and collaboration.</a:t>
            </a:r>
            <a:r>
              <a:rPr lang="en-US" sz="1200" i="1">
                <a:latin typeface="Roboto Condensed" pitchFamily="2" charset="0"/>
                <a:ea typeface="Roboto Condensed" pitchFamily="2" charset="0"/>
              </a:rPr>
              <a:t> Security Journal, 30</a:t>
            </a:r>
            <a:r>
              <a:rPr lang="en-US" sz="1200">
                <a:latin typeface="Roboto Condensed" pitchFamily="2" charset="0"/>
                <a:ea typeface="Roboto Condensed" pitchFamily="2" charset="0"/>
              </a:rPr>
              <a:t>(1), 310-327</a:t>
            </a:r>
          </a:p>
          <a:p>
            <a:endParaRPr lang="en-US"/>
          </a:p>
        </p:txBody>
      </p:sp>
    </p:spTree>
    <p:extLst>
      <p:ext uri="{BB962C8B-B14F-4D97-AF65-F5344CB8AC3E}">
        <p14:creationId xmlns:p14="http://schemas.microsoft.com/office/powerpoint/2010/main" val="2117747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 Critical Keys for Effective Collaboration for Virtual Teams</a:t>
            </a:r>
          </a:p>
        </p:txBody>
      </p:sp>
      <p:sp>
        <p:nvSpPr>
          <p:cNvPr id="3" name="Text Placeholder 2"/>
          <p:cNvSpPr>
            <a:spLocks noGrp="1"/>
          </p:cNvSpPr>
          <p:nvPr>
            <p:ph type="body" idx="1"/>
          </p:nvPr>
        </p:nvSpPr>
        <p:spPr/>
        <p:txBody>
          <a:bodyPr/>
          <a:lstStyle/>
          <a:p>
            <a:pPr marL="285750" indent="-285750">
              <a:buChar char="•"/>
            </a:pPr>
            <a:r>
              <a:rPr lang="en-US" sz="1200" b="1"/>
              <a:t>Trust</a:t>
            </a:r>
            <a:r>
              <a:rPr lang="en-US" sz="1200"/>
              <a:t> – Lack of interpersonal interactions challenges the establishment of trust between members, trust must be founded through other means (off site team building activities)</a:t>
            </a:r>
          </a:p>
          <a:p>
            <a:pPr marL="285750" indent="-285750">
              <a:buChar char="•"/>
            </a:pPr>
            <a:r>
              <a:rPr lang="en-US" sz="1200" b="1"/>
              <a:t>Cultural and language differences</a:t>
            </a:r>
            <a:r>
              <a:rPr lang="en-US" sz="1200"/>
              <a:t> -  Cultural norms could be misunderstood, and language differences are magnified in limited communication streams. </a:t>
            </a:r>
          </a:p>
          <a:p>
            <a:pPr marL="285750" indent="-285750">
              <a:buChar char="•"/>
            </a:pPr>
            <a:r>
              <a:rPr lang="en-US" sz="1200" b="1"/>
              <a:t>Communication</a:t>
            </a:r>
            <a:r>
              <a:rPr lang="en-US" sz="1200"/>
              <a:t> – Tools &amp; rules of engagement, use of shared electronic work spaces</a:t>
            </a:r>
          </a:p>
          <a:p>
            <a:pPr marL="285750" indent="-285750">
              <a:buChar char="•"/>
            </a:pPr>
            <a:r>
              <a:rPr lang="en-US" sz="1200" b="1"/>
              <a:t>Social skills</a:t>
            </a:r>
            <a:r>
              <a:rPr lang="en-US" sz="1200"/>
              <a:t> – Major prerequisite for good communication and relationship building</a:t>
            </a:r>
          </a:p>
          <a:p>
            <a:pPr marL="285750" indent="-285750">
              <a:buChar char="•"/>
            </a:pPr>
            <a:r>
              <a:rPr lang="en-US" sz="1200" b="1"/>
              <a:t>Mission and goal clarity</a:t>
            </a:r>
            <a:r>
              <a:rPr lang="en-US" sz="1200"/>
              <a:t> – Common understanding to team’s deliverables</a:t>
            </a:r>
          </a:p>
          <a:p>
            <a:pPr marL="285750" indent="-285750">
              <a:buChar char="•"/>
            </a:pPr>
            <a:r>
              <a:rPr lang="en-US" sz="1200" b="1"/>
              <a:t>Rewards and recognition</a:t>
            </a:r>
            <a:r>
              <a:rPr lang="en-US" sz="1200"/>
              <a:t> – Project and personal performance incentives need to align with diversity of the team</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
        <p:nvSpPr>
          <p:cNvPr id="5" name="TextBox 4">
            <a:extLst>
              <a:ext uri="{FF2B5EF4-FFF2-40B4-BE49-F238E27FC236}">
                <a16:creationId xmlns:a16="http://schemas.microsoft.com/office/drawing/2014/main" id="{3F8A81B6-2D31-4B99-A22B-DCCD87FD3038}"/>
              </a:ext>
            </a:extLst>
          </p:cNvPr>
          <p:cNvSpPr txBox="1"/>
          <p:nvPr/>
        </p:nvSpPr>
        <p:spPr>
          <a:xfrm>
            <a:off x="272901" y="4107015"/>
            <a:ext cx="673749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Roboto Condensed" pitchFamily="2" charset="0"/>
                <a:ea typeface="Roboto Condensed" pitchFamily="2" charset="0"/>
              </a:rPr>
              <a:t>Van Wyk, K., Forno, R. (2001). </a:t>
            </a:r>
            <a:r>
              <a:rPr lang="en-US" sz="900" i="1">
                <a:latin typeface="Roboto Condensed" pitchFamily="2" charset="0"/>
                <a:ea typeface="Roboto Condensed" pitchFamily="2" charset="0"/>
              </a:rPr>
              <a:t>Incident response</a:t>
            </a:r>
            <a:r>
              <a:rPr lang="en-US" sz="900">
                <a:latin typeface="Roboto Condensed" pitchFamily="2" charset="0"/>
                <a:ea typeface="Roboto Condensed" pitchFamily="2" charset="0"/>
              </a:rPr>
              <a:t>. New York: O’Reilly.</a:t>
            </a:r>
          </a:p>
          <a:p>
            <a:r>
              <a:rPr lang="en-US" sz="900">
                <a:latin typeface="Roboto Condensed" pitchFamily="2" charset="0"/>
                <a:ea typeface="Roboto Condensed" pitchFamily="2" charset="0"/>
              </a:rPr>
              <a:t>Mitropoulos, S., </a:t>
            </a:r>
            <a:r>
              <a:rPr lang="en-US" sz="900" err="1">
                <a:latin typeface="Roboto Condensed" pitchFamily="2" charset="0"/>
                <a:ea typeface="Roboto Condensed" pitchFamily="2" charset="0"/>
              </a:rPr>
              <a:t>Patsos</a:t>
            </a:r>
            <a:r>
              <a:rPr lang="en-US" sz="900">
                <a:latin typeface="Roboto Condensed" pitchFamily="2" charset="0"/>
                <a:ea typeface="Roboto Condensed" pitchFamily="2" charset="0"/>
              </a:rPr>
              <a:t>, D., &amp; </a:t>
            </a:r>
            <a:r>
              <a:rPr lang="en-US" sz="900" err="1">
                <a:latin typeface="Roboto Condensed" pitchFamily="2" charset="0"/>
                <a:ea typeface="Roboto Condensed" pitchFamily="2" charset="0"/>
              </a:rPr>
              <a:t>Douligeris</a:t>
            </a:r>
            <a:r>
              <a:rPr lang="en-US" sz="900">
                <a:latin typeface="Roboto Condensed" pitchFamily="2" charset="0"/>
                <a:ea typeface="Roboto Condensed" pitchFamily="2" charset="0"/>
              </a:rPr>
              <a:t>, C. (2006). One Incident Handling and Response: A state-of-the-art approach. </a:t>
            </a:r>
            <a:r>
              <a:rPr lang="en-US" sz="900" i="1">
                <a:latin typeface="Roboto Condensed" pitchFamily="2" charset="0"/>
                <a:ea typeface="Roboto Condensed" pitchFamily="2" charset="0"/>
              </a:rPr>
              <a:t>Computers&amp; Security, 25(5)</a:t>
            </a:r>
            <a:r>
              <a:rPr lang="en-US" sz="900">
                <a:latin typeface="Roboto Condensed" pitchFamily="2" charset="0"/>
                <a:ea typeface="Roboto Condensed" pitchFamily="2" charset="0"/>
              </a:rPr>
              <a:t>, 351-37</a:t>
            </a:r>
          </a:p>
          <a:p>
            <a:r>
              <a:rPr lang="en-US" sz="900" err="1">
                <a:latin typeface="Roboto Condensed" pitchFamily="2" charset="0"/>
                <a:ea typeface="Roboto Condensed" pitchFamily="2" charset="0"/>
              </a:rPr>
              <a:t>Watanuki</a:t>
            </a:r>
            <a:r>
              <a:rPr lang="en-US" sz="900">
                <a:latin typeface="Roboto Condensed" pitchFamily="2" charset="0"/>
                <a:ea typeface="Roboto Condensed" pitchFamily="2" charset="0"/>
              </a:rPr>
              <a:t>, H. M., &amp; </a:t>
            </a:r>
            <a:r>
              <a:rPr lang="en-US" sz="900" err="1">
                <a:latin typeface="Roboto Condensed" pitchFamily="2" charset="0"/>
                <a:ea typeface="Roboto Condensed" pitchFamily="2" charset="0"/>
              </a:rPr>
              <a:t>Moraes</a:t>
            </a:r>
            <a:r>
              <a:rPr lang="en-US" sz="900">
                <a:latin typeface="Roboto Condensed" pitchFamily="2" charset="0"/>
                <a:ea typeface="Roboto Condensed" pitchFamily="2" charset="0"/>
              </a:rPr>
              <a:t>, R. d. O. (2016). Does size matter? an investigation into the role of virtual team size in IT service provisioning.</a:t>
            </a:r>
            <a:r>
              <a:rPr lang="en-US" sz="900" i="1">
                <a:latin typeface="Roboto Condensed" pitchFamily="2" charset="0"/>
                <a:ea typeface="Roboto Condensed" pitchFamily="2" charset="0"/>
              </a:rPr>
              <a:t> Industrial Management &amp; Data Systems, 116</a:t>
            </a:r>
            <a:r>
              <a:rPr lang="en-US" sz="900">
                <a:latin typeface="Roboto Condensed" pitchFamily="2" charset="0"/>
                <a:ea typeface="Roboto Condensed" pitchFamily="2" charset="0"/>
              </a:rPr>
              <a:t>(9), 1967-1986.</a:t>
            </a:r>
          </a:p>
          <a:p>
            <a:r>
              <a:rPr lang="en-US" sz="900">
                <a:latin typeface="Roboto Condensed" pitchFamily="2" charset="0"/>
                <a:ea typeface="Roboto Condensed" pitchFamily="2" charset="0"/>
              </a:rPr>
              <a:t>Brahm, T. and Kunze, F. (2012), “The role of trust climate in virtual teams”, Journal of Managerial Psychology, Vol. 27, pp. 595-614.</a:t>
            </a:r>
          </a:p>
          <a:p>
            <a:pPr algn="ctr"/>
            <a:endParaRPr lang="en-US" sz="1000">
              <a:latin typeface="Roboto Condensed" pitchFamily="2" charset="0"/>
              <a:ea typeface="Roboto Condensed" pitchFamily="2" charset="0"/>
            </a:endParaRPr>
          </a:p>
        </p:txBody>
      </p:sp>
    </p:spTree>
    <p:extLst>
      <p:ext uri="{BB962C8B-B14F-4D97-AF65-F5344CB8AC3E}">
        <p14:creationId xmlns:p14="http://schemas.microsoft.com/office/powerpoint/2010/main" val="1107280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buNone/>
            </a:pPr>
            <a:r>
              <a:rPr lang="en-US" i="0"/>
              <a:t>Should Titan be brought back online immediately? </a:t>
            </a:r>
          </a:p>
          <a:p>
            <a:pPr marL="0" lvl="0" indent="0">
              <a:buNone/>
            </a:pPr>
            <a:endParaRPr lang="en-US" i="0">
              <a:solidFill>
                <a:srgbClr val="FF0000"/>
              </a:solidFill>
            </a:endParaRPr>
          </a:p>
          <a:p>
            <a:pPr marL="0" lvl="0" indent="0">
              <a:buNone/>
            </a:pPr>
            <a:r>
              <a:rPr lang="en-US" sz="6000" b="1" i="0">
                <a:solidFill>
                  <a:srgbClr val="FFC000"/>
                </a:solidFill>
              </a:rPr>
              <a:t>NO!</a:t>
            </a:r>
            <a:endParaRPr sz="6000" b="1" i="0">
              <a:solidFill>
                <a:srgbClr val="FFC000"/>
              </a:solidFill>
            </a:endParaRPr>
          </a:p>
        </p:txBody>
      </p:sp>
      <p:sp>
        <p:nvSpPr>
          <p:cNvPr id="230" name="Shape 230"/>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231" name="Shape 2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234778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ISO 27000 Standards on the Ideal Response to a Network Attack</a:t>
            </a:r>
          </a:p>
        </p:txBody>
      </p:sp>
      <p:sp>
        <p:nvSpPr>
          <p:cNvPr id="3" name="Text Placeholder 2"/>
          <p:cNvSpPr>
            <a:spLocks noGrp="1"/>
          </p:cNvSpPr>
          <p:nvPr>
            <p:ph type="body" idx="1"/>
          </p:nvPr>
        </p:nvSpPr>
        <p:spPr>
          <a:xfrm>
            <a:off x="806302" y="1466540"/>
            <a:ext cx="6132600" cy="3145500"/>
          </a:xfrm>
        </p:spPr>
        <p:txBody>
          <a:bodyPr/>
          <a:lstStyle/>
          <a:p>
            <a:pPr marL="0" indent="0">
              <a:buNone/>
            </a:pPr>
            <a:r>
              <a:rPr lang="en-US" sz="1050"/>
              <a:t>The ISO 27000 family of standards helps organizations keep information assets secure</a:t>
            </a:r>
          </a:p>
          <a:p>
            <a:pPr marL="171450" indent="-171450">
              <a:spcBef>
                <a:spcPts val="1100"/>
              </a:spcBef>
            </a:pPr>
            <a:r>
              <a:rPr lang="en-US" sz="1050" b="1"/>
              <a:t>Mobilize Incident Response Team</a:t>
            </a:r>
            <a:r>
              <a:rPr lang="en-US" sz="1050"/>
              <a:t> – Part of ISO 27035-2: Guidelines to plan and prepare for incident response</a:t>
            </a:r>
          </a:p>
          <a:p>
            <a:pPr marL="171450" indent="-171450">
              <a:spcBef>
                <a:spcPts val="1300"/>
              </a:spcBef>
              <a:spcAft>
                <a:spcPts val="200"/>
              </a:spcAft>
            </a:pPr>
            <a:r>
              <a:rPr lang="en-US" sz="1050" b="1">
                <a:solidFill>
                  <a:srgbClr val="FF0000"/>
                </a:solidFill>
              </a:rPr>
              <a:t>Ensure Business Continuity</a:t>
            </a:r>
            <a:r>
              <a:rPr lang="en-US" sz="1050"/>
              <a:t>- Part of ISO 27002 - </a:t>
            </a:r>
            <a:r>
              <a:rPr lang="en-US" sz="1050">
                <a:solidFill>
                  <a:schemeClr val="tx1"/>
                </a:solidFill>
              </a:rPr>
              <a:t>Section 17: Information security aspects of business continuity management </a:t>
            </a:r>
          </a:p>
          <a:p>
            <a:pPr marL="171450" indent="-171450">
              <a:spcBef>
                <a:spcPts val="1300"/>
              </a:spcBef>
              <a:spcAft>
                <a:spcPts val="200"/>
              </a:spcAft>
            </a:pPr>
            <a:r>
              <a:rPr lang="en-US" sz="1050" b="1"/>
              <a:t>Conduct Investigation</a:t>
            </a:r>
            <a:r>
              <a:rPr lang="en-US" sz="1050"/>
              <a:t> – Part of ISO 27035</a:t>
            </a:r>
            <a:r>
              <a:rPr lang="en-US" sz="1050">
                <a:solidFill>
                  <a:schemeClr val="tx1"/>
                </a:solidFill>
              </a:rPr>
              <a:t>-1: Principles of incident management</a:t>
            </a:r>
            <a:endParaRPr lang="en-US" sz="1050">
              <a:solidFill>
                <a:srgbClr val="000000"/>
              </a:solidFill>
            </a:endParaRPr>
          </a:p>
          <a:p>
            <a:pPr marL="171450" indent="-171450">
              <a:spcBef>
                <a:spcPts val="1300"/>
              </a:spcBef>
              <a:spcAft>
                <a:spcPts val="200"/>
              </a:spcAft>
            </a:pPr>
            <a:r>
              <a:rPr lang="en-US" sz="1050" b="1">
                <a:solidFill>
                  <a:srgbClr val="FF0000"/>
                </a:solidFill>
              </a:rPr>
              <a:t>Manage Public Relations</a:t>
            </a:r>
            <a:r>
              <a:rPr lang="en-US" sz="1050"/>
              <a:t> - </a:t>
            </a:r>
            <a:r>
              <a:rPr lang="en-US" sz="1050">
                <a:solidFill>
                  <a:schemeClr val="tx1"/>
                </a:solidFill>
              </a:rPr>
              <a:t>ISO/IEC 27035-2: Guidelines to plan and prepare for incident response</a:t>
            </a:r>
          </a:p>
          <a:p>
            <a:pPr marL="171450" indent="-171450">
              <a:spcBef>
                <a:spcPts val="1300"/>
              </a:spcBef>
              <a:spcAft>
                <a:spcPts val="200"/>
              </a:spcAft>
            </a:pPr>
            <a:r>
              <a:rPr lang="en-US" sz="1050" b="1">
                <a:solidFill>
                  <a:srgbClr val="FF0000"/>
                </a:solidFill>
              </a:rPr>
              <a:t>Address Legal Requirements</a:t>
            </a:r>
            <a:r>
              <a:rPr lang="en-US" sz="1050"/>
              <a:t> – Part of </a:t>
            </a:r>
            <a:r>
              <a:rPr lang="en-US" sz="1050">
                <a:solidFill>
                  <a:schemeClr val="tx1"/>
                </a:solidFill>
              </a:rPr>
              <a:t>ISO27035-2: Guidelines to plan and prepare for incident response</a:t>
            </a:r>
          </a:p>
          <a:p>
            <a:pPr marL="171450" indent="-171450">
              <a:spcBef>
                <a:spcPts val="1300"/>
              </a:spcBef>
              <a:spcAft>
                <a:spcPts val="200"/>
              </a:spcAft>
            </a:pPr>
            <a:r>
              <a:rPr lang="en-US" sz="1050" b="1">
                <a:solidFill>
                  <a:srgbClr val="FF0000"/>
                </a:solidFill>
              </a:rPr>
              <a:t>Incur Liability</a:t>
            </a:r>
            <a:r>
              <a:rPr lang="en-US" sz="1050">
                <a:solidFill>
                  <a:srgbClr val="404040"/>
                </a:solidFill>
              </a:rPr>
              <a:t> - </a:t>
            </a:r>
            <a:r>
              <a:rPr lang="en-US" sz="1050">
                <a:solidFill>
                  <a:schemeClr val="tx1"/>
                </a:solidFill>
              </a:rPr>
              <a:t>ISO/IEC 27035-2: Guidelines to plan and prepare for incident response</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
        <p:nvSpPr>
          <p:cNvPr id="5" name="TextBox 4"/>
          <p:cNvSpPr txBox="1"/>
          <p:nvPr/>
        </p:nvSpPr>
        <p:spPr>
          <a:xfrm>
            <a:off x="2362200" y="4272808"/>
            <a:ext cx="4114800" cy="307777"/>
          </a:xfrm>
          <a:prstGeom prst="rect">
            <a:avLst/>
          </a:prstGeom>
          <a:noFill/>
        </p:spPr>
        <p:txBody>
          <a:bodyPr wrap="square" rtlCol="0">
            <a:spAutoFit/>
          </a:bodyPr>
          <a:lstStyle/>
          <a:p>
            <a:r>
              <a:rPr lang="en-US" b="1">
                <a:solidFill>
                  <a:srgbClr val="FF0000"/>
                </a:solidFill>
                <a:latin typeface="Roboto Condensed" pitchFamily="2" charset="0"/>
                <a:ea typeface="Roboto Condensed" pitchFamily="2" charset="0"/>
              </a:rPr>
              <a:t>Red = The requirement has not been met</a:t>
            </a:r>
            <a:endParaRPr lang="en-US">
              <a:latin typeface="Roboto Condensed" pitchFamily="2" charset="0"/>
              <a:ea typeface="Roboto Condensed" pitchFamily="2" charset="0"/>
            </a:endParaRPr>
          </a:p>
        </p:txBody>
      </p:sp>
      <p:sp>
        <p:nvSpPr>
          <p:cNvPr id="7" name="Rectangle 6"/>
          <p:cNvSpPr/>
          <p:nvPr/>
        </p:nvSpPr>
        <p:spPr>
          <a:xfrm>
            <a:off x="838200" y="4631989"/>
            <a:ext cx="5486400" cy="261610"/>
          </a:xfrm>
          <a:prstGeom prst="rect">
            <a:avLst/>
          </a:prstGeom>
        </p:spPr>
        <p:txBody>
          <a:bodyPr wrap="square">
            <a:spAutoFit/>
          </a:bodyPr>
          <a:lstStyle/>
          <a:p>
            <a:r>
              <a:rPr lang="en-US" sz="1100" i="1">
                <a:latin typeface="Roboto Condensed" pitchFamily="2" charset="0"/>
                <a:ea typeface="Roboto Condensed" pitchFamily="2" charset="0"/>
              </a:rPr>
              <a:t>International Organization for Standardization</a:t>
            </a:r>
            <a:r>
              <a:rPr lang="en-US" sz="1100">
                <a:latin typeface="Roboto Condensed" pitchFamily="2" charset="0"/>
                <a:ea typeface="Roboto Condensed" pitchFamily="2" charset="0"/>
              </a:rPr>
              <a:t>. Retrieved from https://www.iso.org/home.html</a:t>
            </a:r>
          </a:p>
        </p:txBody>
      </p:sp>
    </p:spTree>
    <p:extLst>
      <p:ext uri="{BB962C8B-B14F-4D97-AF65-F5344CB8AC3E}">
        <p14:creationId xmlns:p14="http://schemas.microsoft.com/office/powerpoint/2010/main" val="417840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Statistics about Educational Institutions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pic>
        <p:nvPicPr>
          <p:cNvPr id="5" name="Picture 8" descr="A screenshot of a cell phone&#10;&#10;Description generated with high confidence">
            <a:extLst>
              <a:ext uri="{FF2B5EF4-FFF2-40B4-BE49-F238E27FC236}">
                <a16:creationId xmlns:a16="http://schemas.microsoft.com/office/drawing/2014/main" id="{345279FE-2C44-4B55-A75A-20CC87B0A0FA}"/>
              </a:ext>
            </a:extLst>
          </p:cNvPr>
          <p:cNvPicPr>
            <a:picLocks noChangeAspect="1"/>
          </p:cNvPicPr>
          <p:nvPr/>
        </p:nvPicPr>
        <p:blipFill>
          <a:blip r:embed="rId2"/>
          <a:stretch>
            <a:fillRect/>
          </a:stretch>
        </p:blipFill>
        <p:spPr>
          <a:xfrm>
            <a:off x="457200" y="1504951"/>
            <a:ext cx="4049525" cy="2432426"/>
          </a:xfrm>
          <a:prstGeom prst="rect">
            <a:avLst/>
          </a:prstGeom>
          <a:ln/>
        </p:spPr>
        <p:style>
          <a:lnRef idx="1">
            <a:schemeClr val="accent6"/>
          </a:lnRef>
          <a:fillRef idx="3">
            <a:schemeClr val="accent6"/>
          </a:fillRef>
          <a:effectRef idx="2">
            <a:schemeClr val="accent6"/>
          </a:effectRef>
          <a:fontRef idx="minor">
            <a:schemeClr val="lt1"/>
          </a:fontRef>
        </p:style>
      </p:pic>
      <p:pic>
        <p:nvPicPr>
          <p:cNvPr id="6" name="Picture 10" descr="A screenshot of a cell phone&#10;&#10;Description generated with high confidence">
            <a:extLst>
              <a:ext uri="{FF2B5EF4-FFF2-40B4-BE49-F238E27FC236}">
                <a16:creationId xmlns:a16="http://schemas.microsoft.com/office/drawing/2014/main" id="{C6C73ABB-C281-4AC8-977D-5D740AB38FF5}"/>
              </a:ext>
            </a:extLst>
          </p:cNvPr>
          <p:cNvPicPr>
            <a:picLocks noChangeAspect="1"/>
          </p:cNvPicPr>
          <p:nvPr/>
        </p:nvPicPr>
        <p:blipFill>
          <a:blip r:embed="rId3"/>
          <a:stretch>
            <a:fillRect/>
          </a:stretch>
        </p:blipFill>
        <p:spPr>
          <a:xfrm>
            <a:off x="4648200" y="1504951"/>
            <a:ext cx="4054534" cy="2432426"/>
          </a:xfrm>
          <a:prstGeom prst="rect">
            <a:avLst/>
          </a:prstGeom>
        </p:spPr>
        <p:style>
          <a:lnRef idx="1">
            <a:schemeClr val="accent6"/>
          </a:lnRef>
          <a:fillRef idx="3">
            <a:schemeClr val="accent6"/>
          </a:fillRef>
          <a:effectRef idx="2">
            <a:schemeClr val="accent6"/>
          </a:effectRef>
          <a:fontRef idx="minor">
            <a:schemeClr val="lt1"/>
          </a:fontRef>
        </p:style>
      </p:pic>
      <p:sp>
        <p:nvSpPr>
          <p:cNvPr id="7" name="TextBox 6"/>
          <p:cNvSpPr txBox="1"/>
          <p:nvPr/>
        </p:nvSpPr>
        <p:spPr>
          <a:xfrm>
            <a:off x="381000" y="4476750"/>
            <a:ext cx="6400800" cy="861774"/>
          </a:xfrm>
          <a:prstGeom prst="rect">
            <a:avLst/>
          </a:prstGeom>
          <a:noFill/>
        </p:spPr>
        <p:txBody>
          <a:bodyPr wrap="square" rtlCol="0">
            <a:spAutoFit/>
          </a:bodyPr>
          <a:lstStyle/>
          <a:p>
            <a:r>
              <a:rPr lang="en-US" sz="1200">
                <a:latin typeface="Roboto Condensed" pitchFamily="2" charset="0"/>
                <a:ea typeface="Roboto Condensed" pitchFamily="2" charset="0"/>
              </a:rPr>
              <a:t>Jones, E. (2017, Sep 5). </a:t>
            </a:r>
            <a:r>
              <a:rPr lang="en-US" sz="1200" i="1">
                <a:latin typeface="Roboto Condensed" pitchFamily="2" charset="0"/>
                <a:ea typeface="Roboto Condensed" pitchFamily="2" charset="0"/>
              </a:rPr>
              <a:t>77% of educational institutions are not prepared for IT risks, says </a:t>
            </a:r>
            <a:r>
              <a:rPr lang="en-US" sz="1200" i="1" err="1">
                <a:latin typeface="Roboto Condensed" pitchFamily="2" charset="0"/>
                <a:ea typeface="Roboto Condensed" pitchFamily="2" charset="0"/>
              </a:rPr>
              <a:t>Netwrix</a:t>
            </a:r>
            <a:r>
              <a:rPr lang="en-US" sz="1200" i="1">
                <a:latin typeface="Roboto Condensed" pitchFamily="2" charset="0"/>
                <a:ea typeface="Roboto Condensed" pitchFamily="2" charset="0"/>
              </a:rPr>
              <a:t> survey</a:t>
            </a:r>
            <a:r>
              <a:rPr lang="en-US" sz="1200">
                <a:latin typeface="Roboto Condensed" pitchFamily="2" charset="0"/>
                <a:ea typeface="Roboto Condensed" pitchFamily="2" charset="0"/>
              </a:rPr>
              <a:t>. Retrieved from https://www.prnewswire.com/news-releases/77-of-educational-institutions-are-not-prepared-for-it-risks-says-netwrix-survey-300514007.html</a:t>
            </a:r>
          </a:p>
          <a:p>
            <a:endParaRPr lang="en-US"/>
          </a:p>
        </p:txBody>
      </p:sp>
    </p:spTree>
    <p:extLst>
      <p:ext uri="{BB962C8B-B14F-4D97-AF65-F5344CB8AC3E}">
        <p14:creationId xmlns:p14="http://schemas.microsoft.com/office/powerpoint/2010/main" val="2027541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Statistics about Educational Institutions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pic>
        <p:nvPicPr>
          <p:cNvPr id="5" name="Picture 12" descr="A screenshot of a cell phone&#10;&#10;Description generated with very high confidence">
            <a:extLst>
              <a:ext uri="{FF2B5EF4-FFF2-40B4-BE49-F238E27FC236}">
                <a16:creationId xmlns:a16="http://schemas.microsoft.com/office/drawing/2014/main" id="{23D46579-8844-489A-A1A7-807030DBEA8E}"/>
              </a:ext>
            </a:extLst>
          </p:cNvPr>
          <p:cNvPicPr>
            <a:picLocks noChangeAspect="1"/>
          </p:cNvPicPr>
          <p:nvPr/>
        </p:nvPicPr>
        <p:blipFill>
          <a:blip r:embed="rId3"/>
          <a:stretch>
            <a:fillRect/>
          </a:stretch>
        </p:blipFill>
        <p:spPr>
          <a:xfrm>
            <a:off x="1981200" y="1420210"/>
            <a:ext cx="5058969" cy="3035276"/>
          </a:xfrm>
          <a:prstGeom prst="rect">
            <a:avLst/>
          </a:prstGeom>
        </p:spPr>
        <p:style>
          <a:lnRef idx="1">
            <a:schemeClr val="accent6"/>
          </a:lnRef>
          <a:fillRef idx="3">
            <a:schemeClr val="accent6"/>
          </a:fillRef>
          <a:effectRef idx="2">
            <a:schemeClr val="accent6"/>
          </a:effectRef>
          <a:fontRef idx="minor">
            <a:schemeClr val="lt1"/>
          </a:fontRef>
        </p:style>
      </p:pic>
      <p:sp>
        <p:nvSpPr>
          <p:cNvPr id="6" name="TextBox 5"/>
          <p:cNvSpPr txBox="1"/>
          <p:nvPr/>
        </p:nvSpPr>
        <p:spPr>
          <a:xfrm>
            <a:off x="304800" y="4455486"/>
            <a:ext cx="6324600" cy="815608"/>
          </a:xfrm>
          <a:prstGeom prst="rect">
            <a:avLst/>
          </a:prstGeom>
          <a:noFill/>
        </p:spPr>
        <p:txBody>
          <a:bodyPr wrap="square" rtlCol="0">
            <a:spAutoFit/>
          </a:bodyPr>
          <a:lstStyle/>
          <a:p>
            <a:r>
              <a:rPr lang="en-US" sz="1100">
                <a:latin typeface="Roboto Condensed" pitchFamily="2" charset="0"/>
                <a:ea typeface="Roboto Condensed" pitchFamily="2" charset="0"/>
              </a:rPr>
              <a:t>Jones, E. (2017, Sep 5). </a:t>
            </a:r>
            <a:r>
              <a:rPr lang="en-US" sz="1100" i="1">
                <a:latin typeface="Roboto Condensed" pitchFamily="2" charset="0"/>
                <a:ea typeface="Roboto Condensed" pitchFamily="2" charset="0"/>
              </a:rPr>
              <a:t>77% of educational institutions are not prepared for IT risks, says </a:t>
            </a:r>
            <a:r>
              <a:rPr lang="en-US" sz="1100" i="1" err="1">
                <a:latin typeface="Roboto Condensed" pitchFamily="2" charset="0"/>
                <a:ea typeface="Roboto Condensed" pitchFamily="2" charset="0"/>
              </a:rPr>
              <a:t>Netwrix</a:t>
            </a:r>
            <a:r>
              <a:rPr lang="en-US" sz="1100" i="1">
                <a:latin typeface="Roboto Condensed" pitchFamily="2" charset="0"/>
                <a:ea typeface="Roboto Condensed" pitchFamily="2" charset="0"/>
              </a:rPr>
              <a:t> survey</a:t>
            </a:r>
            <a:r>
              <a:rPr lang="en-US" sz="1100">
                <a:latin typeface="Roboto Condensed" pitchFamily="2" charset="0"/>
                <a:ea typeface="Roboto Condensed" pitchFamily="2" charset="0"/>
              </a:rPr>
              <a:t>. Retrieved from https://www.prnewswire.com/news-releases/77-of-educational-institutions-are-not-prepared-for-it-risks-says-netwrix-survey-300514007.html</a:t>
            </a:r>
          </a:p>
          <a:p>
            <a:endParaRPr lang="en-US"/>
          </a:p>
        </p:txBody>
      </p:sp>
    </p:spTree>
    <p:extLst>
      <p:ext uri="{BB962C8B-B14F-4D97-AF65-F5344CB8AC3E}">
        <p14:creationId xmlns:p14="http://schemas.microsoft.com/office/powerpoint/2010/main" val="3729147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Statistics about Educational Institutions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5" name="Picture 5" descr="A picture containing vector graphics, screenshot&#10;&#10;Description generated with high confidence">
            <a:extLst>
              <a:ext uri="{FF2B5EF4-FFF2-40B4-BE49-F238E27FC236}">
                <a16:creationId xmlns:a16="http://schemas.microsoft.com/office/drawing/2014/main" id="{3FA8BC50-3CD5-4CF5-BE97-BA1A5FE41EBD}"/>
              </a:ext>
            </a:extLst>
          </p:cNvPr>
          <p:cNvPicPr>
            <a:picLocks noGrp="1" noChangeAspect="1"/>
          </p:cNvPicPr>
          <p:nvPr>
            <p:ph idx="1"/>
          </p:nvPr>
        </p:nvPicPr>
        <p:blipFill>
          <a:blip r:embed="rId2"/>
          <a:stretch>
            <a:fillRect/>
          </a:stretch>
        </p:blipFill>
        <p:spPr>
          <a:xfrm>
            <a:off x="2042701" y="1352550"/>
            <a:ext cx="5143747" cy="3090684"/>
          </a:xfrm>
          <a:prstGeom prst="rect">
            <a:avLst/>
          </a:prstGeom>
        </p:spPr>
        <p:style>
          <a:lnRef idx="1">
            <a:schemeClr val="accent6"/>
          </a:lnRef>
          <a:fillRef idx="3">
            <a:schemeClr val="accent6"/>
          </a:fillRef>
          <a:effectRef idx="2">
            <a:schemeClr val="accent6"/>
          </a:effectRef>
          <a:fontRef idx="minor">
            <a:schemeClr val="lt1"/>
          </a:fontRef>
        </p:style>
      </p:pic>
      <p:sp>
        <p:nvSpPr>
          <p:cNvPr id="6" name="TextBox 5"/>
          <p:cNvSpPr txBox="1"/>
          <p:nvPr/>
        </p:nvSpPr>
        <p:spPr>
          <a:xfrm>
            <a:off x="52552" y="4544410"/>
            <a:ext cx="7126014" cy="815608"/>
          </a:xfrm>
          <a:prstGeom prst="rect">
            <a:avLst/>
          </a:prstGeom>
          <a:noFill/>
        </p:spPr>
        <p:txBody>
          <a:bodyPr wrap="square" rtlCol="0">
            <a:spAutoFit/>
          </a:bodyPr>
          <a:lstStyle/>
          <a:p>
            <a:r>
              <a:rPr lang="en-US" sz="1100">
                <a:latin typeface="Roboto Condensed" pitchFamily="2" charset="0"/>
                <a:ea typeface="Roboto Condensed" pitchFamily="2" charset="0"/>
              </a:rPr>
              <a:t>Jones, E. (2017, Sep 5). </a:t>
            </a:r>
            <a:r>
              <a:rPr lang="en-US" sz="1100" i="1">
                <a:latin typeface="Roboto Condensed" pitchFamily="2" charset="0"/>
                <a:ea typeface="Roboto Condensed" pitchFamily="2" charset="0"/>
              </a:rPr>
              <a:t>77% of educational institutions are not prepared for IT risks, says </a:t>
            </a:r>
            <a:r>
              <a:rPr lang="en-US" sz="1100" i="1" err="1">
                <a:latin typeface="Roboto Condensed" pitchFamily="2" charset="0"/>
                <a:ea typeface="Roboto Condensed" pitchFamily="2" charset="0"/>
              </a:rPr>
              <a:t>Netwrix</a:t>
            </a:r>
            <a:r>
              <a:rPr lang="en-US" sz="1100" i="1">
                <a:latin typeface="Roboto Condensed" pitchFamily="2" charset="0"/>
                <a:ea typeface="Roboto Condensed" pitchFamily="2" charset="0"/>
              </a:rPr>
              <a:t> survey</a:t>
            </a:r>
            <a:r>
              <a:rPr lang="en-US" sz="1100">
                <a:latin typeface="Roboto Condensed" pitchFamily="2" charset="0"/>
                <a:ea typeface="Roboto Condensed" pitchFamily="2" charset="0"/>
              </a:rPr>
              <a:t>. Retrieved from https://www.prnewswire.com/news-releases/77-of-educational-institutions-are-not-prepared-for-it-risks-says-netwrix-survey-300514007.html</a:t>
            </a:r>
          </a:p>
          <a:p>
            <a:endParaRPr lang="en-US"/>
          </a:p>
        </p:txBody>
      </p:sp>
    </p:spTree>
    <p:extLst>
      <p:ext uri="{BB962C8B-B14F-4D97-AF65-F5344CB8AC3E}">
        <p14:creationId xmlns:p14="http://schemas.microsoft.com/office/powerpoint/2010/main" val="2421928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Part 3:</a:t>
            </a:r>
            <a:endParaRPr/>
          </a:p>
        </p:txBody>
      </p:sp>
      <p:sp>
        <p:nvSpPr>
          <p:cNvPr id="222" name="Shape 222"/>
          <p:cNvSpPr txBox="1">
            <a:spLocks noGrp="1"/>
          </p:cNvSpPr>
          <p:nvPr>
            <p:ph type="subTitle" idx="1"/>
          </p:nvPr>
        </p:nvSpPr>
        <p:spPr>
          <a:xfrm>
            <a:off x="482575" y="3943350"/>
            <a:ext cx="4094400" cy="784800"/>
          </a:xfrm>
          <a:prstGeom prst="rect">
            <a:avLst/>
          </a:prstGeom>
        </p:spPr>
        <p:txBody>
          <a:bodyPr spcFirstLastPara="1" wrap="square" lIns="91425" tIns="91425" rIns="91425" bIns="91425" anchor="t" anchorCtr="0">
            <a:noAutofit/>
          </a:bodyPr>
          <a:lstStyle/>
          <a:p>
            <a:pPr marL="0" lvl="0" indent="0">
              <a:spcAft>
                <a:spcPts val="1000"/>
              </a:spcAft>
            </a:pPr>
            <a:r>
              <a:rPr lang="en-US" sz="1800" b="1"/>
              <a:t>What can be done to improve the system so it is better prepared for future incidents?</a:t>
            </a:r>
            <a:endParaRPr sz="1800" b="1"/>
          </a:p>
        </p:txBody>
      </p:sp>
      <p:sp>
        <p:nvSpPr>
          <p:cNvPr id="223" name="Shape 2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sp>
        <p:nvSpPr>
          <p:cNvPr id="224" name="Shape 22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a:solidFill>
                  <a:srgbClr val="3F5378"/>
                </a:solidFill>
                <a:latin typeface="Roboto Condensed"/>
                <a:ea typeface="Roboto Condensed"/>
                <a:cs typeface="Roboto Condensed"/>
                <a:sym typeface="Roboto Condensed"/>
              </a:rPr>
              <a:t>3</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841201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1016980"/>
            <a:ext cx="5090700" cy="2745000"/>
          </a:xfrm>
          <a:prstGeom prst="rect">
            <a:avLst/>
          </a:prstGeom>
        </p:spPr>
        <p:txBody>
          <a:bodyPr spcFirstLastPara="1" wrap="square" lIns="91425" tIns="91425" rIns="91425" bIns="91425" anchor="t" anchorCtr="0">
            <a:noAutofit/>
          </a:bodyPr>
          <a:lstStyle/>
          <a:p>
            <a:pPr marL="0" lvl="0" indent="0">
              <a:buNone/>
            </a:pPr>
            <a:r>
              <a:rPr lang="en-US" sz="3200" i="0">
                <a:solidFill>
                  <a:schemeClr val="bg1"/>
                </a:solidFill>
              </a:rPr>
              <a:t>How to ensure system is better prepared for a future incident</a:t>
            </a:r>
            <a:endParaRPr lang="en-US" i="0">
              <a:solidFill>
                <a:schemeClr val="bg1"/>
              </a:solidFill>
            </a:endParaRPr>
          </a:p>
          <a:p>
            <a:pPr marL="0" lvl="0" indent="0">
              <a:buNone/>
            </a:pPr>
            <a:endParaRPr lang="en-US" sz="4800" b="1" i="0">
              <a:solidFill>
                <a:srgbClr val="FFC000"/>
              </a:solidFill>
            </a:endParaRPr>
          </a:p>
          <a:p>
            <a:pPr marL="0" lvl="0" indent="0">
              <a:buNone/>
            </a:pPr>
            <a:endParaRPr sz="4800" b="1" i="0">
              <a:solidFill>
                <a:srgbClr val="FFC000"/>
              </a:solidFill>
            </a:endParaRPr>
          </a:p>
        </p:txBody>
      </p:sp>
      <p:sp>
        <p:nvSpPr>
          <p:cNvPr id="230" name="Shape 230"/>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
        <p:nvSpPr>
          <p:cNvPr id="231" name="Shape 2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
        <p:nvSpPr>
          <p:cNvPr id="2" name="TextBox 1"/>
          <p:cNvSpPr txBox="1"/>
          <p:nvPr/>
        </p:nvSpPr>
        <p:spPr>
          <a:xfrm>
            <a:off x="561795" y="2876550"/>
            <a:ext cx="5334000" cy="707886"/>
          </a:xfrm>
          <a:prstGeom prst="rect">
            <a:avLst/>
          </a:prstGeom>
          <a:noFill/>
        </p:spPr>
        <p:txBody>
          <a:bodyPr wrap="square" rtlCol="0" anchor="t">
            <a:spAutoFit/>
          </a:bodyPr>
          <a:lstStyle/>
          <a:p>
            <a:r>
              <a:rPr lang="en-US" sz="4000" b="1" dirty="0">
                <a:solidFill>
                  <a:srgbClr val="FFC000"/>
                </a:solidFill>
                <a:latin typeface="Roboto Condensed" pitchFamily="2" charset="0"/>
                <a:ea typeface="Roboto Condensed" pitchFamily="2" charset="0"/>
              </a:rPr>
              <a:t>Apply PDCA Cycle!</a:t>
            </a:r>
            <a:endParaRPr lang="en-US" sz="4000" dirty="0">
              <a:latin typeface="Roboto Condensed" pitchFamily="2" charset="0"/>
              <a:ea typeface="Roboto Condensed" pitchFamily="2" charset="0"/>
            </a:endParaRPr>
          </a:p>
        </p:txBody>
      </p:sp>
    </p:spTree>
    <p:extLst>
      <p:ext uri="{BB962C8B-B14F-4D97-AF65-F5344CB8AC3E}">
        <p14:creationId xmlns:p14="http://schemas.microsoft.com/office/powerpoint/2010/main" val="102092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graphicFrame>
        <p:nvGraphicFramePr>
          <p:cNvPr id="3" name="Diagram 12">
            <a:extLst>
              <a:ext uri="{FF2B5EF4-FFF2-40B4-BE49-F238E27FC236}">
                <a16:creationId xmlns:a16="http://schemas.microsoft.com/office/drawing/2014/main" id="{37478D33-DD8D-46D6-8F54-5BB25590D905}"/>
              </a:ext>
            </a:extLst>
          </p:cNvPr>
          <p:cNvGraphicFramePr>
            <a:graphicFrameLocks/>
          </p:cNvGraphicFramePr>
          <p:nvPr>
            <p:extLst>
              <p:ext uri="{D42A27DB-BD31-4B8C-83A1-F6EECF244321}">
                <p14:modId xmlns:p14="http://schemas.microsoft.com/office/powerpoint/2010/main" val="1704424494"/>
              </p:ext>
            </p:extLst>
          </p:nvPr>
        </p:nvGraphicFramePr>
        <p:xfrm>
          <a:off x="2133601" y="237371"/>
          <a:ext cx="4953000" cy="4163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96949" y="160797"/>
            <a:ext cx="1905000" cy="307777"/>
          </a:xfrm>
          <a:prstGeom prst="rect">
            <a:avLst/>
          </a:prstGeom>
          <a:noFill/>
        </p:spPr>
        <p:txBody>
          <a:bodyPr wrap="square" rtlCol="0">
            <a:spAutoFit/>
          </a:bodyPr>
          <a:lstStyle/>
          <a:p>
            <a:r>
              <a:rPr lang="en-US">
                <a:solidFill>
                  <a:schemeClr val="bg1"/>
                </a:solidFill>
                <a:latin typeface="Roboto Condensed" pitchFamily="2" charset="0"/>
                <a:ea typeface="Roboto Condensed" pitchFamily="2" charset="0"/>
              </a:rPr>
              <a:t>PDCA Cycle</a:t>
            </a:r>
          </a:p>
        </p:txBody>
      </p:sp>
      <p:sp>
        <p:nvSpPr>
          <p:cNvPr id="5" name="TextBox 4">
            <a:extLst>
              <a:ext uri="{FF2B5EF4-FFF2-40B4-BE49-F238E27FC236}">
                <a16:creationId xmlns:a16="http://schemas.microsoft.com/office/drawing/2014/main" id="{C867D042-2CE2-4C80-B305-343C207E93A2}"/>
              </a:ext>
            </a:extLst>
          </p:cNvPr>
          <p:cNvSpPr txBox="1"/>
          <p:nvPr/>
        </p:nvSpPr>
        <p:spPr>
          <a:xfrm>
            <a:off x="-193157" y="4584842"/>
            <a:ext cx="7239000" cy="4308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gn="ctr"/>
            <a:r>
              <a:rPr lang="en-US" sz="1100">
                <a:latin typeface="Roboto Condensed" pitchFamily="2" charset="0"/>
                <a:ea typeface="Roboto Condensed" pitchFamily="2" charset="0"/>
              </a:rPr>
              <a:t>Ren, M. M., Ling, N., Wei, X., &amp; Fan, S. H. (2015, 20-22 Nov. 2015). </a:t>
            </a:r>
            <a:r>
              <a:rPr lang="en-US" sz="1100" i="1">
                <a:latin typeface="Roboto Condensed" pitchFamily="2" charset="0"/>
                <a:ea typeface="Roboto Condensed" pitchFamily="2" charset="0"/>
              </a:rPr>
              <a:t>The Application of PDCA Cycle Management in Project Management.</a:t>
            </a:r>
            <a:r>
              <a:rPr lang="en-US" sz="1100">
                <a:latin typeface="Roboto Condensed" pitchFamily="2" charset="0"/>
                <a:ea typeface="Roboto Condensed" pitchFamily="2" charset="0"/>
              </a:rPr>
              <a:t> Paper presented at the 2015 International Conference on Computer Science and Applications (CSA).</a:t>
            </a:r>
          </a:p>
        </p:txBody>
      </p:sp>
    </p:spTree>
    <p:extLst>
      <p:ext uri="{BB962C8B-B14F-4D97-AF65-F5344CB8AC3E}">
        <p14:creationId xmlns:p14="http://schemas.microsoft.com/office/powerpoint/2010/main" val="983807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Plan</a:t>
            </a:r>
          </a:p>
        </p:txBody>
      </p:sp>
      <p:sp>
        <p:nvSpPr>
          <p:cNvPr id="4" name="Text Placeholder 3"/>
          <p:cNvSpPr>
            <a:spLocks noGrp="1"/>
          </p:cNvSpPr>
          <p:nvPr>
            <p:ph type="body" idx="1"/>
          </p:nvPr>
        </p:nvSpPr>
        <p:spPr/>
        <p:txBody>
          <a:bodyPr/>
          <a:lstStyle/>
          <a:p>
            <a:pPr marL="171450" indent="-171450"/>
            <a:r>
              <a:rPr lang="en-US" sz="1200" b="1"/>
              <a:t>Determine internal &amp; external issues:</a:t>
            </a:r>
          </a:p>
          <a:p>
            <a:pPr marL="615950" lvl="1" indent="-171450"/>
            <a:r>
              <a:rPr lang="en-US" sz="1200"/>
              <a:t>The threats mentioned in previous slides</a:t>
            </a:r>
            <a:endParaRPr lang="en-US" sz="1200">
              <a:solidFill>
                <a:schemeClr val="tx1"/>
              </a:solidFill>
            </a:endParaRPr>
          </a:p>
          <a:p>
            <a:pPr marL="171450" indent="-171450"/>
            <a:r>
              <a:rPr lang="en-US" sz="1200" b="1"/>
              <a:t>Determine interested parties:</a:t>
            </a:r>
            <a:endParaRPr lang="en-US" sz="1200" b="1">
              <a:solidFill>
                <a:schemeClr val="tx1"/>
              </a:solidFill>
            </a:endParaRPr>
          </a:p>
          <a:p>
            <a:pPr marL="615950" lvl="1" indent="-171450"/>
            <a:r>
              <a:rPr lang="en-US" sz="1200"/>
              <a:t>Universities and research institutes </a:t>
            </a:r>
            <a:endParaRPr lang="en-US" sz="1200">
              <a:solidFill>
                <a:schemeClr val="tx1"/>
              </a:solidFill>
            </a:endParaRPr>
          </a:p>
          <a:p>
            <a:pPr marL="171450" indent="-171450"/>
            <a:r>
              <a:rPr lang="en-US" sz="1200" b="1"/>
              <a:t>Define scope of information security management:</a:t>
            </a:r>
            <a:endParaRPr lang="en-US" sz="1200" b="1">
              <a:solidFill>
                <a:schemeClr val="tx1"/>
              </a:solidFill>
            </a:endParaRPr>
          </a:p>
          <a:p>
            <a:pPr marL="615950" lvl="1" indent="-171450"/>
            <a:r>
              <a:rPr lang="en-US" sz="1200"/>
              <a:t>User credentials and scientific data</a:t>
            </a:r>
            <a:endParaRPr lang="en-US" sz="1200">
              <a:solidFill>
                <a:schemeClr val="tx1"/>
              </a:solidFill>
            </a:endParaRPr>
          </a:p>
          <a:p>
            <a:pPr marL="171450" indent="-171450"/>
            <a:r>
              <a:rPr lang="en-US" sz="1200" b="1"/>
              <a:t>Policies:</a:t>
            </a:r>
            <a:endParaRPr lang="en-US" sz="1200" b="1">
              <a:solidFill>
                <a:schemeClr val="tx1"/>
              </a:solidFill>
            </a:endParaRPr>
          </a:p>
          <a:p>
            <a:pPr marL="615950" lvl="1" indent="-171450"/>
            <a:r>
              <a:rPr lang="en-US" sz="1200"/>
              <a:t>The university should have security protocol to follow with</a:t>
            </a:r>
            <a:endParaRPr lang="en-US" sz="1200">
              <a:solidFill>
                <a:schemeClr val="tx1"/>
              </a:solidFill>
            </a:endParaRPr>
          </a:p>
          <a:p>
            <a:endParaRPr lang="en-US"/>
          </a:p>
        </p:txBody>
      </p:sp>
      <p:sp>
        <p:nvSpPr>
          <p:cNvPr id="5" name="Text Placeholder 4"/>
          <p:cNvSpPr>
            <a:spLocks noGrp="1"/>
          </p:cNvSpPr>
          <p:nvPr>
            <p:ph type="body" idx="2"/>
          </p:nvPr>
        </p:nvSpPr>
        <p:spPr/>
        <p:txBody>
          <a:bodyPr/>
          <a:lstStyle/>
          <a:p>
            <a:pPr marL="171450" indent="-171450"/>
            <a:r>
              <a:rPr lang="en-US" sz="1200" b="1"/>
              <a:t>Leadership, roles and responsibilities: </a:t>
            </a:r>
          </a:p>
          <a:p>
            <a:pPr marL="615950" lvl="1" indent="-171450"/>
            <a:r>
              <a:rPr lang="en-US" sz="1200"/>
              <a:t>CERT Manager reports to Principle, info security specialist reports to CERT manager</a:t>
            </a:r>
            <a:endParaRPr lang="en-US" sz="1200">
              <a:solidFill>
                <a:schemeClr val="tx1"/>
              </a:solidFill>
            </a:endParaRPr>
          </a:p>
          <a:p>
            <a:pPr marL="171450" indent="-171450"/>
            <a:r>
              <a:rPr lang="en-US" sz="1200" b="1"/>
              <a:t>Determine competence  required:</a:t>
            </a:r>
            <a:endParaRPr lang="en-US" sz="1200" b="1">
              <a:solidFill>
                <a:schemeClr val="tx1"/>
              </a:solidFill>
            </a:endParaRPr>
          </a:p>
          <a:p>
            <a:pPr marL="615950" lvl="1" indent="-171450"/>
            <a:r>
              <a:rPr lang="en-US" sz="1200"/>
              <a:t>Build a professional, full-time info security team</a:t>
            </a:r>
            <a:endParaRPr lang="en-US" sz="1200">
              <a:solidFill>
                <a:schemeClr val="tx1"/>
              </a:solidFill>
            </a:endParaRPr>
          </a:p>
          <a:p>
            <a:pPr marL="171450" indent="-171450"/>
            <a:r>
              <a:rPr lang="en-US" sz="1200" b="1"/>
              <a:t>Formulate risk treatment plans:</a:t>
            </a:r>
            <a:endParaRPr lang="en-US" sz="1200" b="1">
              <a:solidFill>
                <a:schemeClr val="tx1"/>
              </a:solidFill>
            </a:endParaRPr>
          </a:p>
          <a:p>
            <a:pPr marL="615950" lvl="1" indent="-171450"/>
            <a:r>
              <a:rPr lang="en-US" sz="1200"/>
              <a:t>Mentioned in ISO slide</a:t>
            </a:r>
            <a:endParaRPr lang="en-US" sz="1200">
              <a:solidFill>
                <a:schemeClr val="tx1"/>
              </a:solidFill>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532918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 Finding Existing Problems in Internal CSIRT by Applying 4I to </a:t>
            </a:r>
            <a:r>
              <a:rPr lang="en-US" err="1"/>
              <a:t>UiO</a:t>
            </a:r>
            <a:r>
              <a:rPr lang="en-US"/>
              <a:t> ​</a:t>
            </a:r>
          </a:p>
        </p:txBody>
      </p:sp>
      <p:sp>
        <p:nvSpPr>
          <p:cNvPr id="3" name="Text Placeholder 2"/>
          <p:cNvSpPr>
            <a:spLocks noGrp="1"/>
          </p:cNvSpPr>
          <p:nvPr>
            <p:ph type="body" idx="1"/>
          </p:nvPr>
        </p:nvSpPr>
        <p:spPr/>
        <p:txBody>
          <a:bodyPr/>
          <a:lstStyle/>
          <a:p>
            <a:pPr fontAlgn="base"/>
            <a:r>
              <a:rPr lang="en-US" sz="1400" b="1"/>
              <a:t>Focus of the 4I Organizational Learning Framework:</a:t>
            </a:r>
            <a:r>
              <a:rPr lang="en-US" sz="1400"/>
              <a:t>​</a:t>
            </a:r>
          </a:p>
          <a:p>
            <a:pPr lvl="1" fontAlgn="base"/>
            <a:r>
              <a:rPr lang="en-US" sz="1400"/>
              <a:t>Process Improvement – continual proactive approach to achievement of optimal efficiency​</a:t>
            </a:r>
          </a:p>
          <a:p>
            <a:pPr lvl="1" fontAlgn="base"/>
            <a:r>
              <a:rPr lang="en-US" sz="1400"/>
              <a:t>Double-loop learning principles – further than simple corrective action to questioning flaws in current process and procedures​</a:t>
            </a:r>
          </a:p>
          <a:p>
            <a:pPr lvl="1" fontAlgn="base"/>
            <a:r>
              <a:rPr lang="en-US" sz="1400"/>
              <a:t>Structured learning approach across individual, group, and organization levels​</a:t>
            </a:r>
          </a:p>
          <a:p>
            <a:pPr marL="76200" indent="0">
              <a:buNone/>
            </a:pPr>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sp>
        <p:nvSpPr>
          <p:cNvPr id="5" name="TextBox 4"/>
          <p:cNvSpPr txBox="1"/>
          <p:nvPr/>
        </p:nvSpPr>
        <p:spPr>
          <a:xfrm>
            <a:off x="609600" y="4476750"/>
            <a:ext cx="5791200" cy="430887"/>
          </a:xfrm>
          <a:prstGeom prst="rect">
            <a:avLst/>
          </a:prstGeom>
          <a:noFill/>
        </p:spPr>
        <p:txBody>
          <a:bodyPr wrap="square" rtlCol="0">
            <a:spAutoFit/>
          </a:bodyPr>
          <a:lstStyle/>
          <a:p>
            <a:r>
              <a:rPr lang="en-US" sz="1100">
                <a:latin typeface="Roboto Condensed" pitchFamily="2" charset="0"/>
                <a:ea typeface="Roboto Condensed" pitchFamily="2" charset="0"/>
              </a:rPr>
              <a:t>Ahmad, A., Maynard, S. B., &amp; Shanks, G. (2015). A case analysis of information systems and security incident responses. International Journal of Information Management, 35, (2015) 717-723.</a:t>
            </a:r>
          </a:p>
        </p:txBody>
      </p:sp>
    </p:spTree>
    <p:extLst>
      <p:ext uri="{BB962C8B-B14F-4D97-AF65-F5344CB8AC3E}">
        <p14:creationId xmlns:p14="http://schemas.microsoft.com/office/powerpoint/2010/main" val="489810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 Finding Existing Problems in Internal CSIRT by Applying 4I to </a:t>
            </a:r>
            <a:r>
              <a:rPr lang="en-US" err="1"/>
              <a:t>UiO</a:t>
            </a:r>
            <a:endParaRPr lang="en-US"/>
          </a:p>
        </p:txBody>
      </p:sp>
      <p:sp>
        <p:nvSpPr>
          <p:cNvPr id="3" name="Text Placeholder 2"/>
          <p:cNvSpPr>
            <a:spLocks noGrp="1"/>
          </p:cNvSpPr>
          <p:nvPr>
            <p:ph type="body" idx="1"/>
          </p:nvPr>
        </p:nvSpPr>
        <p:spPr>
          <a:xfrm>
            <a:off x="762000" y="1733550"/>
            <a:ext cx="6132600" cy="3145500"/>
          </a:xfrm>
        </p:spPr>
        <p:txBody>
          <a:bodyPr/>
          <a:lstStyle/>
          <a:p>
            <a:pPr fontAlgn="base"/>
            <a:r>
              <a:rPr lang="en-US" sz="1000" b="1"/>
              <a:t>4I Organizational Learning Framework ​</a:t>
            </a:r>
          </a:p>
          <a:p>
            <a:pPr lvl="1" fontAlgn="base"/>
            <a:r>
              <a:rPr lang="en-US" sz="1000" b="1"/>
              <a:t>Intuiting and attending </a:t>
            </a:r>
            <a:r>
              <a:rPr lang="en-US" sz="1000"/>
              <a:t>– develop individual capability to discern new patterns of activity without conscious effort​</a:t>
            </a:r>
          </a:p>
          <a:p>
            <a:pPr lvl="2" fontAlgn="base"/>
            <a:r>
              <a:rPr lang="en-US" sz="1000" b="1">
                <a:solidFill>
                  <a:srgbClr val="FF0000"/>
                </a:solidFill>
              </a:rPr>
              <a:t>Lacking</a:t>
            </a:r>
            <a:r>
              <a:rPr lang="en-US" sz="1000"/>
              <a:t> - </a:t>
            </a:r>
            <a:r>
              <a:rPr lang="en-US" sz="1000" err="1"/>
              <a:t>Raaum</a:t>
            </a:r>
            <a:r>
              <a:rPr lang="en-US" sz="1000"/>
              <a:t> did not apply discernment when first presented in November 2010 with possible vulnerability. Improve by applying an inquisitive attitude.​</a:t>
            </a:r>
          </a:p>
          <a:p>
            <a:pPr lvl="1" fontAlgn="base"/>
            <a:r>
              <a:rPr lang="en-US" sz="1000" b="1"/>
              <a:t>Interpreting and experimenting</a:t>
            </a:r>
            <a:r>
              <a:rPr lang="en-US" sz="1000"/>
              <a:t> – social activities designed to allow individual insight to be shared and enacted within a group​</a:t>
            </a:r>
          </a:p>
          <a:p>
            <a:pPr lvl="2" fontAlgn="base"/>
            <a:r>
              <a:rPr lang="en-US" sz="1000" b="1">
                <a:solidFill>
                  <a:srgbClr val="FF0000"/>
                </a:solidFill>
              </a:rPr>
              <a:t>Lacking</a:t>
            </a:r>
            <a:r>
              <a:rPr lang="en-US" sz="1000"/>
              <a:t> - CERT team and </a:t>
            </a:r>
            <a:r>
              <a:rPr lang="en-US" sz="1000" err="1"/>
              <a:t>UiO</a:t>
            </a:r>
            <a:r>
              <a:rPr lang="en-US" sz="1000"/>
              <a:t> network operations team worked independently without common goals or communication channels.  Collaboration!!​</a:t>
            </a:r>
          </a:p>
          <a:p>
            <a:pPr lvl="1" fontAlgn="base"/>
            <a:r>
              <a:rPr lang="en-US" sz="1000" b="1"/>
              <a:t>Integrating</a:t>
            </a:r>
            <a:r>
              <a:rPr lang="en-US" sz="1000"/>
              <a:t> – allows group collective and coordinated action to ensue​</a:t>
            </a:r>
          </a:p>
          <a:p>
            <a:pPr lvl="2" fontAlgn="base"/>
            <a:r>
              <a:rPr lang="en-US" sz="1000" b="1">
                <a:solidFill>
                  <a:srgbClr val="00B050"/>
                </a:solidFill>
              </a:rPr>
              <a:t>Improved</a:t>
            </a:r>
            <a:r>
              <a:rPr lang="en-US" sz="1000"/>
              <a:t> - </a:t>
            </a:r>
            <a:r>
              <a:rPr lang="en-US" sz="1000" err="1"/>
              <a:t>Raaum</a:t>
            </a:r>
            <a:r>
              <a:rPr lang="en-US" sz="1000"/>
              <a:t> accepted assistance from Nixon for evidence analysis​</a:t>
            </a:r>
          </a:p>
          <a:p>
            <a:pPr lvl="1" fontAlgn="base"/>
            <a:r>
              <a:rPr lang="en-US" sz="1000" b="1"/>
              <a:t>Institutionalizing</a:t>
            </a:r>
            <a:r>
              <a:rPr lang="en-US" sz="1000"/>
              <a:t> – formalized structures, systems and procedures to retain individual and group learning​</a:t>
            </a:r>
          </a:p>
          <a:p>
            <a:pPr lvl="2" fontAlgn="base"/>
            <a:r>
              <a:rPr lang="en-US" sz="1000" b="1">
                <a:solidFill>
                  <a:srgbClr val="FF0000"/>
                </a:solidFill>
              </a:rPr>
              <a:t>Lacking</a:t>
            </a:r>
            <a:r>
              <a:rPr lang="en-US" sz="1000"/>
              <a:t> - no mention in case of structure, systems or procedures. See other suggestions to apply formal documented processes.</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
        <p:nvSpPr>
          <p:cNvPr id="5" name="TextBox 4"/>
          <p:cNvSpPr txBox="1"/>
          <p:nvPr/>
        </p:nvSpPr>
        <p:spPr>
          <a:xfrm>
            <a:off x="574158" y="4804946"/>
            <a:ext cx="5791200" cy="338554"/>
          </a:xfrm>
          <a:prstGeom prst="rect">
            <a:avLst/>
          </a:prstGeom>
          <a:noFill/>
        </p:spPr>
        <p:txBody>
          <a:bodyPr wrap="square" rtlCol="0">
            <a:spAutoFit/>
          </a:bodyPr>
          <a:lstStyle/>
          <a:p>
            <a:r>
              <a:rPr lang="en-US" sz="800">
                <a:latin typeface="Roboto Condensed" pitchFamily="2" charset="0"/>
                <a:ea typeface="Roboto Condensed" pitchFamily="2" charset="0"/>
              </a:rPr>
              <a:t>Ahmad, A., Maynard, S. B., &amp; Shanks, G. (2015). A case analysis of information systems and security incident responses. International Journal of Information Management, 35, (2015) 717-723.</a:t>
            </a:r>
          </a:p>
        </p:txBody>
      </p:sp>
    </p:spTree>
    <p:extLst>
      <p:ext uri="{BB962C8B-B14F-4D97-AF65-F5344CB8AC3E}">
        <p14:creationId xmlns:p14="http://schemas.microsoft.com/office/powerpoint/2010/main" val="3007028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Part 1:</a:t>
            </a:r>
            <a:endParaRPr/>
          </a:p>
        </p:txBody>
      </p:sp>
      <p:sp>
        <p:nvSpPr>
          <p:cNvPr id="222" name="Shape 222"/>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n" b="1"/>
              <a:t>The Titan Incident</a:t>
            </a:r>
            <a:endParaRPr b="1"/>
          </a:p>
        </p:txBody>
      </p:sp>
      <p:sp>
        <p:nvSpPr>
          <p:cNvPr id="223" name="Shape 2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sp>
        <p:nvSpPr>
          <p:cNvPr id="224" name="Shape 22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 Ways to Improve Titan's Infrastructure: Automation</a:t>
            </a:r>
          </a:p>
        </p:txBody>
      </p:sp>
      <p:sp>
        <p:nvSpPr>
          <p:cNvPr id="3" name="Text Placeholder 2"/>
          <p:cNvSpPr>
            <a:spLocks noGrp="1"/>
          </p:cNvSpPr>
          <p:nvPr>
            <p:ph type="body" idx="1"/>
          </p:nvPr>
        </p:nvSpPr>
        <p:spPr>
          <a:xfrm>
            <a:off x="708480" y="1408938"/>
            <a:ext cx="6132600" cy="3145500"/>
          </a:xfrm>
        </p:spPr>
        <p:txBody>
          <a:bodyPr/>
          <a:lstStyle/>
          <a:p>
            <a:pPr fontAlgn="base"/>
            <a:r>
              <a:rPr lang="en-US" sz="1300"/>
              <a:t>The University of Luxembourg (UL) has operated successfully on a HPC facility and the related storage by a small team since 2007. Some researchers at UL put together a paper regarding best practices in cluster architecture and management for  academic HPCs​</a:t>
            </a:r>
          </a:p>
          <a:p>
            <a:pPr fontAlgn="base"/>
            <a:r>
              <a:rPr lang="en-US" sz="1300" b="1"/>
              <a:t>UL uses an automation software called Puppet</a:t>
            </a:r>
            <a:r>
              <a:rPr lang="en-US" sz="1300"/>
              <a:t>, which helps system administrators to manage their infrastructure throughout its life cycle, from provisioning and configuration to patch management and compliance​</a:t>
            </a:r>
          </a:p>
          <a:p>
            <a:pPr fontAlgn="base"/>
            <a:r>
              <a:rPr lang="en-US" sz="1300" b="1"/>
              <a:t>A similar automation software could be implemented with Titan</a:t>
            </a:r>
            <a:r>
              <a:rPr lang="en-US" sz="1300"/>
              <a:t>. This would make it easy to automate repetitive tasks, quickly deploy critical applications, and pro-actively manage change in a scalable way ​</a:t>
            </a:r>
          </a:p>
          <a:p>
            <a:pPr fontAlgn="base"/>
            <a:r>
              <a:rPr lang="en-US" sz="1300"/>
              <a:t>This could help solve the issue of updating/patching the system manually</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sp>
        <p:nvSpPr>
          <p:cNvPr id="6" name="Rectangle 5"/>
          <p:cNvSpPr/>
          <p:nvPr/>
        </p:nvSpPr>
        <p:spPr>
          <a:xfrm>
            <a:off x="914400" y="4366756"/>
            <a:ext cx="2860380" cy="307777"/>
          </a:xfrm>
          <a:prstGeom prst="rect">
            <a:avLst/>
          </a:prstGeom>
        </p:spPr>
        <p:txBody>
          <a:bodyPr wrap="square">
            <a:spAutoFit/>
          </a:bodyPr>
          <a:lstStyle/>
          <a:p>
            <a:r>
              <a:rPr lang="en-US"/>
              <a:t> </a:t>
            </a:r>
          </a:p>
        </p:txBody>
      </p:sp>
      <p:sp>
        <p:nvSpPr>
          <p:cNvPr id="7" name="TextBox 6"/>
          <p:cNvSpPr txBox="1"/>
          <p:nvPr/>
        </p:nvSpPr>
        <p:spPr>
          <a:xfrm>
            <a:off x="673038" y="4351936"/>
            <a:ext cx="5257800" cy="600164"/>
          </a:xfrm>
          <a:prstGeom prst="rect">
            <a:avLst/>
          </a:prstGeom>
          <a:noFill/>
        </p:spPr>
        <p:txBody>
          <a:bodyPr wrap="square" rtlCol="0">
            <a:spAutoFit/>
          </a:bodyPr>
          <a:lstStyle/>
          <a:p>
            <a:r>
              <a:rPr lang="en-US" sz="1100" err="1">
                <a:latin typeface="Roboto Condensed" pitchFamily="2" charset="0"/>
                <a:ea typeface="Roboto Condensed" pitchFamily="2" charset="0"/>
              </a:rPr>
              <a:t>Varrette</a:t>
            </a:r>
            <a:r>
              <a:rPr lang="en-US" sz="1100">
                <a:latin typeface="Roboto Condensed" pitchFamily="2" charset="0"/>
                <a:ea typeface="Roboto Condensed" pitchFamily="2" charset="0"/>
              </a:rPr>
              <a:t>, S., </a:t>
            </a:r>
            <a:r>
              <a:rPr lang="en-US" sz="1100" err="1">
                <a:latin typeface="Roboto Condensed" pitchFamily="2" charset="0"/>
                <a:ea typeface="Roboto Condensed" pitchFamily="2" charset="0"/>
              </a:rPr>
              <a:t>Bouvry</a:t>
            </a:r>
            <a:r>
              <a:rPr lang="en-US" sz="1100">
                <a:latin typeface="Roboto Condensed" pitchFamily="2" charset="0"/>
                <a:ea typeface="Roboto Condensed" pitchFamily="2" charset="0"/>
              </a:rPr>
              <a:t>, P., </a:t>
            </a:r>
            <a:r>
              <a:rPr lang="en-US" sz="1100" err="1">
                <a:latin typeface="Roboto Condensed" pitchFamily="2" charset="0"/>
                <a:ea typeface="Roboto Condensed" pitchFamily="2" charset="0"/>
              </a:rPr>
              <a:t>Cartiaux</a:t>
            </a:r>
            <a:r>
              <a:rPr lang="en-US" sz="1100">
                <a:latin typeface="Roboto Condensed" pitchFamily="2" charset="0"/>
                <a:ea typeface="Roboto Condensed" pitchFamily="2" charset="0"/>
              </a:rPr>
              <a:t>, H., &amp; </a:t>
            </a:r>
            <a:r>
              <a:rPr lang="en-US" sz="1100" err="1">
                <a:latin typeface="Roboto Condensed" pitchFamily="2" charset="0"/>
                <a:ea typeface="Roboto Condensed" pitchFamily="2" charset="0"/>
              </a:rPr>
              <a:t>Georgatos</a:t>
            </a:r>
            <a:r>
              <a:rPr lang="en-US" sz="1100">
                <a:latin typeface="Roboto Condensed" pitchFamily="2" charset="0"/>
                <a:ea typeface="Roboto Condensed" pitchFamily="2" charset="0"/>
              </a:rPr>
              <a:t>, F. (2014, 21-25 July 2014). </a:t>
            </a:r>
            <a:r>
              <a:rPr lang="en-US" sz="1100" i="1">
                <a:latin typeface="Roboto Condensed" pitchFamily="2" charset="0"/>
                <a:ea typeface="Roboto Condensed" pitchFamily="2" charset="0"/>
              </a:rPr>
              <a:t>Management of an academic HPC cluster: The UL experience.</a:t>
            </a:r>
            <a:r>
              <a:rPr lang="en-US" sz="1100">
                <a:latin typeface="Roboto Condensed" pitchFamily="2" charset="0"/>
                <a:ea typeface="Roboto Condensed" pitchFamily="2" charset="0"/>
              </a:rPr>
              <a:t> Paper presented at the 2014 International Conference on High Performance Computing &amp; Simulation (HPCS).</a:t>
            </a:r>
          </a:p>
        </p:txBody>
      </p:sp>
    </p:spTree>
    <p:extLst>
      <p:ext uri="{BB962C8B-B14F-4D97-AF65-F5344CB8AC3E}">
        <p14:creationId xmlns:p14="http://schemas.microsoft.com/office/powerpoint/2010/main" val="630876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 Ways to Improve Titan's Infrastructure: Fault Tolerance Solutions</a:t>
            </a:r>
          </a:p>
        </p:txBody>
      </p:sp>
      <p:sp>
        <p:nvSpPr>
          <p:cNvPr id="3" name="Text Placeholder 2"/>
          <p:cNvSpPr>
            <a:spLocks noGrp="1"/>
          </p:cNvSpPr>
          <p:nvPr>
            <p:ph type="body" idx="1"/>
          </p:nvPr>
        </p:nvSpPr>
        <p:spPr/>
        <p:txBody>
          <a:bodyPr/>
          <a:lstStyle/>
          <a:p>
            <a:pPr fontAlgn="base"/>
            <a:r>
              <a:rPr lang="en-US" sz="1600"/>
              <a:t>To reduce the mean time to repair systems and maintain high availability for Titan, Fault Tolerance (FT) solutions can be used​</a:t>
            </a:r>
          </a:p>
          <a:p>
            <a:pPr fontAlgn="base"/>
            <a:r>
              <a:rPr lang="en-US" sz="1600"/>
              <a:t>For example, a fault tolerance manager for coordinated checkpoint files can be implemented, which would provide users automatic recovery from failures when losing computing nodes​</a:t>
            </a:r>
          </a:p>
          <a:p>
            <a:pPr fontAlgn="base"/>
            <a:r>
              <a:rPr lang="en-US" sz="1600" b="1"/>
              <a:t>Fault Tolerance is critical for the sustained growth of a HPC cluster such as Titan </a:t>
            </a:r>
            <a:endParaRPr lang="en-US" sz="1600"/>
          </a:p>
          <a:p>
            <a:pPr marL="76200" indent="0">
              <a:buNone/>
            </a:pPr>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
        <p:nvSpPr>
          <p:cNvPr id="5" name="TextBox 4"/>
          <p:cNvSpPr txBox="1"/>
          <p:nvPr/>
        </p:nvSpPr>
        <p:spPr>
          <a:xfrm>
            <a:off x="381000" y="4400550"/>
            <a:ext cx="6400800" cy="600164"/>
          </a:xfrm>
          <a:prstGeom prst="rect">
            <a:avLst/>
          </a:prstGeom>
          <a:noFill/>
        </p:spPr>
        <p:txBody>
          <a:bodyPr wrap="square" rtlCol="0">
            <a:spAutoFit/>
          </a:bodyPr>
          <a:lstStyle/>
          <a:p>
            <a:r>
              <a:rPr lang="en-US" sz="1100" err="1">
                <a:latin typeface="Roboto Condensed" pitchFamily="2" charset="0"/>
                <a:ea typeface="Roboto Condensed" pitchFamily="2" charset="0"/>
              </a:rPr>
              <a:t>Villamayor</a:t>
            </a:r>
            <a:r>
              <a:rPr lang="en-US" sz="1100">
                <a:latin typeface="Roboto Condensed" pitchFamily="2" charset="0"/>
                <a:ea typeface="Roboto Condensed" pitchFamily="2" charset="0"/>
              </a:rPr>
              <a:t>, J., </a:t>
            </a:r>
            <a:r>
              <a:rPr lang="en-US" sz="1100" err="1">
                <a:latin typeface="Roboto Condensed" pitchFamily="2" charset="0"/>
                <a:ea typeface="Roboto Condensed" pitchFamily="2" charset="0"/>
              </a:rPr>
              <a:t>Rexachs</a:t>
            </a:r>
            <a:r>
              <a:rPr lang="en-US" sz="1100">
                <a:latin typeface="Roboto Condensed" pitchFamily="2" charset="0"/>
                <a:ea typeface="Roboto Condensed" pitchFamily="2" charset="0"/>
              </a:rPr>
              <a:t>, D., &amp; </a:t>
            </a:r>
            <a:r>
              <a:rPr lang="en-US" sz="1100" err="1">
                <a:latin typeface="Roboto Condensed" pitchFamily="2" charset="0"/>
                <a:ea typeface="Roboto Condensed" pitchFamily="2" charset="0"/>
              </a:rPr>
              <a:t>Luque</a:t>
            </a:r>
            <a:r>
              <a:rPr lang="en-US" sz="1100">
                <a:latin typeface="Roboto Condensed" pitchFamily="2" charset="0"/>
                <a:ea typeface="Roboto Condensed" pitchFamily="2" charset="0"/>
              </a:rPr>
              <a:t>, E. (2017, 17-21 July 2017). </a:t>
            </a:r>
            <a:r>
              <a:rPr lang="en-US" sz="1100" i="1">
                <a:latin typeface="Roboto Condensed" pitchFamily="2" charset="0"/>
                <a:ea typeface="Roboto Condensed" pitchFamily="2" charset="0"/>
              </a:rPr>
              <a:t>A Fault Tolerance Manager with Distributed Coordinated Checkpoints for Automatic Recovery.</a:t>
            </a:r>
            <a:r>
              <a:rPr lang="en-US" sz="1100">
                <a:latin typeface="Roboto Condensed" pitchFamily="2" charset="0"/>
                <a:ea typeface="Roboto Condensed" pitchFamily="2" charset="0"/>
              </a:rPr>
              <a:t> Paper presented at the 2017 International Conference on High Performance Computing &amp; Simulation (HPCS).</a:t>
            </a:r>
          </a:p>
        </p:txBody>
      </p:sp>
    </p:spTree>
    <p:extLst>
      <p:ext uri="{BB962C8B-B14F-4D97-AF65-F5344CB8AC3E}">
        <p14:creationId xmlns:p14="http://schemas.microsoft.com/office/powerpoint/2010/main" val="2524707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a:t>
            </a:r>
          </a:p>
        </p:txBody>
      </p:sp>
      <p:sp>
        <p:nvSpPr>
          <p:cNvPr id="3" name="Text Placeholder 2"/>
          <p:cNvSpPr>
            <a:spLocks noGrp="1"/>
          </p:cNvSpPr>
          <p:nvPr>
            <p:ph type="body" idx="1"/>
          </p:nvPr>
        </p:nvSpPr>
        <p:spPr>
          <a:xfrm>
            <a:off x="762000" y="1885950"/>
            <a:ext cx="6132600" cy="3145500"/>
          </a:xfrm>
        </p:spPr>
        <p:txBody>
          <a:bodyPr/>
          <a:lstStyle/>
          <a:p>
            <a:pPr fontAlgn="base"/>
            <a:r>
              <a:rPr lang="en-US" sz="1200" b="1"/>
              <a:t>Be communicative and  updated</a:t>
            </a:r>
            <a:r>
              <a:rPr lang="en-US" sz="1200"/>
              <a:t>​</a:t>
            </a:r>
          </a:p>
          <a:p>
            <a:pPr lvl="1" fontAlgn="base"/>
            <a:r>
              <a:rPr lang="en-US" sz="1200"/>
              <a:t>More communication between CERT and NDGF ​</a:t>
            </a:r>
          </a:p>
          <a:p>
            <a:pPr fontAlgn="base"/>
            <a:r>
              <a:rPr lang="en-US" sz="1200" b="1"/>
              <a:t>Implementation and awareness of policies</a:t>
            </a:r>
            <a:r>
              <a:rPr lang="en-US" sz="1200"/>
              <a:t>​</a:t>
            </a:r>
          </a:p>
          <a:p>
            <a:pPr lvl="1" fontAlgn="base"/>
            <a:r>
              <a:rPr lang="en-US" sz="1200"/>
              <a:t>University should develop, deploy security framework, and periodically refresh some level of security awareness and training​</a:t>
            </a:r>
          </a:p>
          <a:p>
            <a:pPr lvl="1" fontAlgn="base"/>
            <a:r>
              <a:rPr lang="en-US" sz="1200"/>
              <a:t>Encryption model to be added at every node​</a:t>
            </a:r>
          </a:p>
          <a:p>
            <a:pPr fontAlgn="base"/>
            <a:r>
              <a:rPr lang="en-US" sz="1200" b="1"/>
              <a:t>Review Consequences of changes made</a:t>
            </a:r>
            <a:r>
              <a:rPr lang="en-US" sz="1200"/>
              <a:t>​</a:t>
            </a:r>
          </a:p>
          <a:p>
            <a:pPr lvl="1" fontAlgn="base"/>
            <a:r>
              <a:rPr lang="en-US" sz="1200"/>
              <a:t>Periodic check to look for vulnerabilities as side effects​</a:t>
            </a:r>
          </a:p>
          <a:p>
            <a:pPr fontAlgn="base"/>
            <a:r>
              <a:rPr lang="en-US" sz="1200" b="1"/>
              <a:t>Push Latest Patches</a:t>
            </a:r>
            <a:r>
              <a:rPr lang="en-US" sz="1200"/>
              <a:t>​</a:t>
            </a:r>
          </a:p>
          <a:p>
            <a:pPr lvl="1" fontAlgn="base"/>
            <a:r>
              <a:rPr lang="en-US" sz="1200"/>
              <a:t>Patches should be installed earlier rather than waiting if it was necessary​</a:t>
            </a:r>
          </a:p>
          <a:p>
            <a:pPr fontAlgn="base"/>
            <a:r>
              <a:rPr lang="en-US" sz="1200" b="1"/>
              <a:t>Backup</a:t>
            </a:r>
            <a:r>
              <a:rPr lang="en-US" sz="1200"/>
              <a:t>​</a:t>
            </a:r>
          </a:p>
          <a:p>
            <a:pPr marL="76200" indent="0" fontAlgn="base">
              <a:buNone/>
            </a:pPr>
            <a:r>
              <a:rPr lang="en-US"/>
              <a:t>​</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45035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Check</a:t>
            </a:r>
          </a:p>
        </p:txBody>
      </p:sp>
      <p:sp>
        <p:nvSpPr>
          <p:cNvPr id="3" name="Text Placeholder 2"/>
          <p:cNvSpPr>
            <a:spLocks noGrp="1"/>
          </p:cNvSpPr>
          <p:nvPr>
            <p:ph type="body" idx="1"/>
          </p:nvPr>
        </p:nvSpPr>
        <p:spPr>
          <a:xfrm>
            <a:off x="838200" y="1504950"/>
            <a:ext cx="6132600" cy="3145500"/>
          </a:xfrm>
        </p:spPr>
        <p:txBody>
          <a:bodyPr/>
          <a:lstStyle/>
          <a:p>
            <a:pPr fontAlgn="base"/>
            <a:r>
              <a:rPr lang="en-US" sz="1200" b="1"/>
              <a:t>Information security risk assessment​</a:t>
            </a:r>
          </a:p>
          <a:p>
            <a:pPr lvl="1" fontAlgn="base"/>
            <a:r>
              <a:rPr lang="en-US" sz="1200" b="1"/>
              <a:t>Establish and maintain info to see risk criteria:</a:t>
            </a:r>
            <a:endParaRPr lang="en-US" sz="1200"/>
          </a:p>
          <a:p>
            <a:pPr lvl="2" fontAlgn="base"/>
            <a:r>
              <a:rPr lang="en-US" sz="1200"/>
              <a:t>Implement risk assessment report on daily/weekly basis​</a:t>
            </a:r>
          </a:p>
          <a:p>
            <a:pPr lvl="1" fontAlgn="base"/>
            <a:r>
              <a:rPr lang="en-US" sz="1200" b="1"/>
              <a:t>Ensure risk assessment produces consistent, valid and comparable result</a:t>
            </a:r>
            <a:r>
              <a:rPr lang="en-US" sz="1200"/>
              <a:t>​</a:t>
            </a:r>
          </a:p>
          <a:p>
            <a:pPr lvl="2" fontAlgn="base"/>
            <a:r>
              <a:rPr lang="en-US" sz="1200"/>
              <a:t>Team supervisor evaluates the report​</a:t>
            </a:r>
          </a:p>
          <a:p>
            <a:pPr lvl="1" fontAlgn="base"/>
            <a:r>
              <a:rPr lang="en-US" sz="1200" b="1"/>
              <a:t>Identify and Analyze risks</a:t>
            </a:r>
            <a:r>
              <a:rPr lang="en-US" sz="1200"/>
              <a:t>​</a:t>
            </a:r>
          </a:p>
          <a:p>
            <a:pPr lvl="2" fontAlgn="base"/>
            <a:r>
              <a:rPr lang="en-US" sz="1200"/>
              <a:t>The team should identify and analyze risks if there is any ​</a:t>
            </a:r>
          </a:p>
          <a:p>
            <a:pPr lvl="1" fontAlgn="base"/>
            <a:r>
              <a:rPr lang="en-US" sz="1200" b="1"/>
              <a:t>Evaluate/Prioritize risk for treatment</a:t>
            </a:r>
            <a:r>
              <a:rPr lang="en-US" sz="1200"/>
              <a:t>​</a:t>
            </a:r>
          </a:p>
          <a:p>
            <a:pPr lvl="2" fontAlgn="base"/>
            <a:r>
              <a:rPr lang="en-US" sz="1200"/>
              <a:t>CERT manager evaluates and prioritize risk for treatment ​</a:t>
            </a:r>
          </a:p>
          <a:p>
            <a:pPr fontAlgn="base"/>
            <a:r>
              <a:rPr lang="en-US" sz="1200" b="1"/>
              <a:t>Audit</a:t>
            </a:r>
            <a:r>
              <a:rPr lang="en-US" sz="1200"/>
              <a:t>​</a:t>
            </a:r>
          </a:p>
          <a:p>
            <a:pPr lvl="1" fontAlgn="base"/>
            <a:r>
              <a:rPr lang="en-US" sz="1200"/>
              <a:t>Third party should get involved in auditing the assessment​</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591213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a:t>
            </a:r>
          </a:p>
        </p:txBody>
      </p:sp>
      <p:sp>
        <p:nvSpPr>
          <p:cNvPr id="3" name="Text Placeholder 2"/>
          <p:cNvSpPr>
            <a:spLocks noGrp="1"/>
          </p:cNvSpPr>
          <p:nvPr>
            <p:ph type="body" idx="1"/>
          </p:nvPr>
        </p:nvSpPr>
        <p:spPr>
          <a:xfrm>
            <a:off x="762000" y="1581150"/>
            <a:ext cx="6132600" cy="3145500"/>
          </a:xfrm>
        </p:spPr>
        <p:txBody>
          <a:bodyPr/>
          <a:lstStyle/>
          <a:p>
            <a:pPr fontAlgn="base"/>
            <a:r>
              <a:rPr lang="en-US" sz="1400" b="1" dirty="0"/>
              <a:t>Select appropriate treatment options </a:t>
            </a:r>
            <a:r>
              <a:rPr lang="en-US" sz="1400" dirty="0"/>
              <a:t>​</a:t>
            </a:r>
          </a:p>
          <a:p>
            <a:pPr lvl="1" fontAlgn="base"/>
            <a:r>
              <a:rPr lang="en-US" sz="1400" dirty="0"/>
              <a:t>Corrective measures should be taken with proactiveness</a:t>
            </a:r>
          </a:p>
          <a:p>
            <a:pPr fontAlgn="base"/>
            <a:r>
              <a:rPr lang="en-US" sz="1400" b="1" dirty="0"/>
              <a:t>Determine controls necessary to implement the risk treatment</a:t>
            </a:r>
            <a:r>
              <a:rPr lang="en-US" sz="1400" dirty="0"/>
              <a:t>​</a:t>
            </a:r>
          </a:p>
          <a:p>
            <a:pPr lvl="1" fontAlgn="base"/>
            <a:r>
              <a:rPr lang="en-US" sz="1400" dirty="0"/>
              <a:t>Risk Centered Practices should be included​</a:t>
            </a:r>
          </a:p>
          <a:p>
            <a:pPr fontAlgn="base"/>
            <a:r>
              <a:rPr lang="en-US" sz="1400" b="1" dirty="0"/>
              <a:t>Keep check on controls implemented</a:t>
            </a:r>
            <a:r>
              <a:rPr lang="en-US" sz="1400" dirty="0"/>
              <a:t>​</a:t>
            </a:r>
          </a:p>
          <a:p>
            <a:pPr lvl="1" fontAlgn="base"/>
            <a:r>
              <a:rPr lang="en-US" sz="1400" dirty="0"/>
              <a:t>Immediate action on the email regarding breach​</a:t>
            </a:r>
          </a:p>
          <a:p>
            <a:pPr lvl="1" fontAlgn="base"/>
            <a:r>
              <a:rPr lang="en-US" sz="1400" dirty="0"/>
              <a:t>Continuous check for preventive measures to be taken​</a:t>
            </a:r>
          </a:p>
          <a:p>
            <a:pPr fontAlgn="base"/>
            <a:r>
              <a:rPr lang="en-US" sz="1400" b="1" dirty="0"/>
              <a:t>Obtain risk owner approval</a:t>
            </a:r>
            <a:r>
              <a:rPr lang="en-US" sz="1400" dirty="0"/>
              <a:t>​</a:t>
            </a:r>
          </a:p>
          <a:p>
            <a:pPr lvl="1" fontAlgn="base"/>
            <a:r>
              <a:rPr lang="en-US" sz="1400" dirty="0"/>
              <a:t>Hierarchy to be present in the team to take up ownership and responsibility</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71327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Part 4:</a:t>
            </a:r>
            <a:endParaRPr/>
          </a:p>
        </p:txBody>
      </p:sp>
      <p:sp>
        <p:nvSpPr>
          <p:cNvPr id="222" name="Shape 222"/>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n" b="1"/>
              <a:t>Conclusion</a:t>
            </a:r>
            <a:endParaRPr b="1"/>
          </a:p>
        </p:txBody>
      </p:sp>
      <p:sp>
        <p:nvSpPr>
          <p:cNvPr id="223" name="Shape 2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
        <p:nvSpPr>
          <p:cNvPr id="224" name="Shape 22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a:solidFill>
                  <a:srgbClr val="3F5378"/>
                </a:solidFill>
                <a:latin typeface="Roboto Condensed"/>
                <a:ea typeface="Roboto Condensed"/>
                <a:cs typeface="Roboto Condensed"/>
                <a:sym typeface="Roboto Condensed"/>
              </a:rPr>
              <a:t>4</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3089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Current Situation</a:t>
            </a:r>
          </a:p>
        </p:txBody>
      </p:sp>
      <p:sp>
        <p:nvSpPr>
          <p:cNvPr id="6" name="Text Placeholder 5"/>
          <p:cNvSpPr>
            <a:spLocks noGrp="1"/>
          </p:cNvSpPr>
          <p:nvPr>
            <p:ph type="body" idx="1"/>
          </p:nvPr>
        </p:nvSpPr>
        <p:spPr>
          <a:xfrm>
            <a:off x="838200" y="1428750"/>
            <a:ext cx="6132600" cy="3145500"/>
          </a:xfrm>
        </p:spPr>
        <p:txBody>
          <a:bodyPr/>
          <a:lstStyle/>
          <a:p>
            <a:pPr marL="171450" indent="-171450"/>
            <a:r>
              <a:rPr lang="en-US" sz="1400"/>
              <a:t>On Sep. 25, 2012 12:41 PM, </a:t>
            </a:r>
            <a:r>
              <a:rPr lang="en-US" sz="1400" err="1"/>
              <a:t>UiO</a:t>
            </a:r>
            <a:r>
              <a:rPr lang="en-US" sz="1400"/>
              <a:t> published a page on their website called "</a:t>
            </a:r>
            <a:r>
              <a:rPr lang="en-US" sz="1400">
                <a:solidFill>
                  <a:schemeClr val="tx1"/>
                </a:solidFill>
              </a:rPr>
              <a:t>Changes since Titan</a:t>
            </a:r>
            <a:r>
              <a:rPr lang="en-US" sz="1400">
                <a:solidFill>
                  <a:srgbClr val="000000"/>
                </a:solidFill>
              </a:rPr>
              <a:t>"</a:t>
            </a:r>
            <a:endParaRPr lang="en-US" sz="1400"/>
          </a:p>
          <a:p>
            <a:pPr marL="171450" indent="-171450">
              <a:spcBef>
                <a:spcPts val="1100"/>
              </a:spcBef>
            </a:pPr>
            <a:r>
              <a:rPr lang="en-US" sz="1400" err="1">
                <a:solidFill>
                  <a:srgbClr val="000000"/>
                </a:solidFill>
              </a:rPr>
              <a:t>UiO</a:t>
            </a:r>
            <a:r>
              <a:rPr lang="en-US" sz="1400">
                <a:solidFill>
                  <a:srgbClr val="000000"/>
                </a:solidFill>
              </a:rPr>
              <a:t> set up a new cluster called Abel to replace Titan. This page documents the differences between the two clusters</a:t>
            </a:r>
          </a:p>
          <a:p>
            <a:pPr marL="171450" indent="-171450">
              <a:spcBef>
                <a:spcPts val="1100"/>
              </a:spcBef>
            </a:pPr>
            <a:r>
              <a:rPr lang="en-US" sz="1400">
                <a:solidFill>
                  <a:srgbClr val="000000"/>
                </a:solidFill>
              </a:rPr>
              <a:t>There are differences in the following areas: </a:t>
            </a:r>
          </a:p>
          <a:p>
            <a:pPr marL="615950" lvl="1" indent="-171450">
              <a:spcBef>
                <a:spcPts val="1100"/>
              </a:spcBef>
            </a:pPr>
            <a:r>
              <a:rPr lang="en-US" sz="1400">
                <a:solidFill>
                  <a:srgbClr val="000000"/>
                </a:solidFill>
              </a:rPr>
              <a:t>Queue system / job scripts</a:t>
            </a:r>
          </a:p>
          <a:p>
            <a:pPr marL="615950" lvl="1" indent="-171450">
              <a:spcBef>
                <a:spcPts val="1100"/>
              </a:spcBef>
            </a:pPr>
            <a:r>
              <a:rPr lang="en-US" sz="1400">
                <a:solidFill>
                  <a:srgbClr val="000000"/>
                </a:solidFill>
              </a:rPr>
              <a:t>Storage / file systems</a:t>
            </a:r>
          </a:p>
          <a:p>
            <a:pPr marL="615950" lvl="1" indent="-171450">
              <a:spcBef>
                <a:spcPts val="1100"/>
              </a:spcBef>
            </a:pPr>
            <a:r>
              <a:rPr lang="en-US" sz="1400">
                <a:solidFill>
                  <a:srgbClr val="000000"/>
                </a:solidFill>
              </a:rPr>
              <a:t>Hardware</a:t>
            </a:r>
          </a:p>
          <a:p>
            <a:pPr marL="615950" lvl="1" indent="-171450">
              <a:spcBef>
                <a:spcPts val="1100"/>
              </a:spcBef>
            </a:pPr>
            <a:r>
              <a:rPr lang="en-US" sz="1400">
                <a:solidFill>
                  <a:srgbClr val="000000"/>
                </a:solidFill>
              </a:rPr>
              <a:t>Software</a:t>
            </a:r>
            <a:endParaRPr lang="en-US" sz="1400">
              <a:solidFill>
                <a:schemeClr val="tx1"/>
              </a:solidFill>
            </a:endParaRP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46</a:t>
            </a:fld>
            <a:endParaRPr lang="en"/>
          </a:p>
        </p:txBody>
      </p:sp>
      <p:pic>
        <p:nvPicPr>
          <p:cNvPr id="7" name="Picture 5" descr="A large room&#10;&#10;Description generated with high confidence">
            <a:extLst>
              <a:ext uri="{FF2B5EF4-FFF2-40B4-BE49-F238E27FC236}">
                <a16:creationId xmlns:a16="http://schemas.microsoft.com/office/drawing/2014/main" id="{024B2BD4-69E1-4FC1-A6CC-66003414B687}"/>
              </a:ext>
            </a:extLst>
          </p:cNvPr>
          <p:cNvPicPr>
            <a:picLocks noChangeAspect="1"/>
          </p:cNvPicPr>
          <p:nvPr/>
        </p:nvPicPr>
        <p:blipFill>
          <a:blip r:embed="rId3"/>
          <a:stretch>
            <a:fillRect/>
          </a:stretch>
        </p:blipFill>
        <p:spPr>
          <a:xfrm>
            <a:off x="4638675" y="2619375"/>
            <a:ext cx="4343400" cy="1462580"/>
          </a:xfrm>
          <a:prstGeom prst="rect">
            <a:avLst/>
          </a:prstGeom>
        </p:spPr>
        <p:style>
          <a:lnRef idx="0">
            <a:schemeClr val="dk1"/>
          </a:lnRef>
          <a:fillRef idx="3">
            <a:schemeClr val="dk1"/>
          </a:fillRef>
          <a:effectRef idx="3">
            <a:schemeClr val="dk1"/>
          </a:effectRef>
          <a:fontRef idx="minor">
            <a:schemeClr val="lt1"/>
          </a:fontRef>
        </p:style>
      </p:pic>
      <p:sp>
        <p:nvSpPr>
          <p:cNvPr id="8" name="TextBox 7"/>
          <p:cNvSpPr txBox="1"/>
          <p:nvPr/>
        </p:nvSpPr>
        <p:spPr>
          <a:xfrm>
            <a:off x="457200" y="4552950"/>
            <a:ext cx="5105400" cy="677108"/>
          </a:xfrm>
          <a:prstGeom prst="rect">
            <a:avLst/>
          </a:prstGeom>
          <a:noFill/>
        </p:spPr>
        <p:txBody>
          <a:bodyPr wrap="square" rtlCol="0">
            <a:spAutoFit/>
          </a:bodyPr>
          <a:lstStyle/>
          <a:p>
            <a:r>
              <a:rPr lang="en-US" sz="1200" i="1">
                <a:latin typeface="Roboto Condensed" pitchFamily="2" charset="0"/>
                <a:ea typeface="Roboto Condensed" pitchFamily="2" charset="0"/>
              </a:rPr>
              <a:t>Changes since Titan</a:t>
            </a:r>
            <a:r>
              <a:rPr lang="en-US" sz="1200">
                <a:latin typeface="Roboto Condensed" pitchFamily="2" charset="0"/>
                <a:ea typeface="Roboto Condensed" pitchFamily="2" charset="0"/>
              </a:rPr>
              <a:t>. Retrieved from https://www.uio.no/english/services /it/research/</a:t>
            </a:r>
            <a:r>
              <a:rPr lang="en-US" sz="1200" err="1">
                <a:latin typeface="Roboto Condensed" pitchFamily="2" charset="0"/>
                <a:ea typeface="Roboto Condensed" pitchFamily="2" charset="0"/>
              </a:rPr>
              <a:t>hpc</a:t>
            </a:r>
            <a:r>
              <a:rPr lang="en-US" sz="1200">
                <a:latin typeface="Roboto Condensed" pitchFamily="2" charset="0"/>
                <a:ea typeface="Roboto Condensed" pitchFamily="2" charset="0"/>
              </a:rPr>
              <a:t>/</a:t>
            </a:r>
            <a:r>
              <a:rPr lang="en-US" sz="1200" err="1">
                <a:latin typeface="Roboto Condensed" pitchFamily="2" charset="0"/>
                <a:ea typeface="Roboto Condensed" pitchFamily="2" charset="0"/>
              </a:rPr>
              <a:t>abel</a:t>
            </a:r>
            <a:r>
              <a:rPr lang="en-US" sz="1200">
                <a:latin typeface="Roboto Condensed" pitchFamily="2" charset="0"/>
                <a:ea typeface="Roboto Condensed" pitchFamily="2" charset="0"/>
              </a:rPr>
              <a:t>/help/</a:t>
            </a:r>
            <a:r>
              <a:rPr lang="en-US" sz="1200" err="1">
                <a:latin typeface="Roboto Condensed" pitchFamily="2" charset="0"/>
                <a:ea typeface="Roboto Condensed" pitchFamily="2" charset="0"/>
              </a:rPr>
              <a:t>faq</a:t>
            </a:r>
            <a:r>
              <a:rPr lang="en-US" sz="1200">
                <a:latin typeface="Roboto Condensed" pitchFamily="2" charset="0"/>
                <a:ea typeface="Roboto Condensed" pitchFamily="2" charset="0"/>
              </a:rPr>
              <a:t>/changes-since-titan.html</a:t>
            </a:r>
          </a:p>
          <a:p>
            <a:endParaRPr lang="en-US"/>
          </a:p>
        </p:txBody>
      </p:sp>
    </p:spTree>
    <p:extLst>
      <p:ext uri="{BB962C8B-B14F-4D97-AF65-F5344CB8AC3E}">
        <p14:creationId xmlns:p14="http://schemas.microsoft.com/office/powerpoint/2010/main" val="272368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Olympic Analogy</a:t>
            </a:r>
            <a:endParaRPr/>
          </a:p>
        </p:txBody>
      </p:sp>
      <p:sp>
        <p:nvSpPr>
          <p:cNvPr id="190" name="Shape 190"/>
          <p:cNvSpPr txBox="1">
            <a:spLocks noGrp="1"/>
          </p:cNvSpPr>
          <p:nvPr>
            <p:ph type="body" idx="2"/>
          </p:nvPr>
        </p:nvSpPr>
        <p:spPr>
          <a:xfrm>
            <a:off x="4114800" y="1504950"/>
            <a:ext cx="3654900" cy="175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US" sz="1200" b="1" dirty="0">
                <a:solidFill>
                  <a:srgbClr val="FF9800"/>
                </a:solidFill>
              </a:rPr>
              <a:t>LEARNINGS FOR SECURITY INCIDENT RESPONSE TEAM</a:t>
            </a:r>
            <a:endParaRPr sz="1200" dirty="0">
              <a:solidFill>
                <a:srgbClr val="FF9800"/>
              </a:solidFill>
            </a:endParaRPr>
          </a:p>
          <a:p>
            <a:pPr marL="100965" indent="-100965">
              <a:buFont typeface="Arial" panose="020F0502020204030204" pitchFamily="34" charset="0"/>
              <a:buChar char="•"/>
            </a:pPr>
            <a:r>
              <a:rPr lang="en-US" sz="1200" dirty="0"/>
              <a:t>  A well-documented strategy</a:t>
            </a:r>
          </a:p>
          <a:p>
            <a:pPr marL="171450" indent="-171450">
              <a:spcBef>
                <a:spcPts val="1300"/>
              </a:spcBef>
              <a:spcAft>
                <a:spcPts val="200"/>
              </a:spcAft>
              <a:buFont typeface="Arial" panose="020F0502020204030204" pitchFamily="34" charset="0"/>
              <a:buChar char="•"/>
            </a:pPr>
            <a:r>
              <a:rPr lang="en-US" sz="1200" dirty="0"/>
              <a:t>Identify core response team and an outside expert : “Breach Coach” supporting internal incident response</a:t>
            </a:r>
            <a:endParaRPr lang="en-US" sz="1200" dirty="0">
              <a:solidFill>
                <a:srgbClr val="000000"/>
              </a:solidFill>
            </a:endParaRPr>
          </a:p>
          <a:p>
            <a:pPr marL="100965" indent="-100965">
              <a:spcBef>
                <a:spcPts val="1300"/>
              </a:spcBef>
              <a:spcAft>
                <a:spcPts val="200"/>
              </a:spcAft>
              <a:buFont typeface="Arial" panose="020F0502020204030204" pitchFamily="34" charset="0"/>
              <a:buChar char="•"/>
            </a:pPr>
            <a:r>
              <a:rPr lang="en-US" sz="1200" dirty="0"/>
              <a:t>  Communication for regularly sharing updates on the incident</a:t>
            </a:r>
            <a:endParaRPr lang="en-US" sz="1200" dirty="0">
              <a:solidFill>
                <a:srgbClr val="000000"/>
              </a:solidFill>
            </a:endParaRPr>
          </a:p>
          <a:p>
            <a:pPr marL="100965" indent="-100965">
              <a:spcBef>
                <a:spcPts val="1300"/>
              </a:spcBef>
              <a:spcAft>
                <a:spcPts val="200"/>
              </a:spcAft>
              <a:buFont typeface="Arial" panose="020F0502020204030204" pitchFamily="34" charset="0"/>
              <a:buChar char="•"/>
            </a:pPr>
            <a:r>
              <a:rPr lang="en-US" sz="1200" dirty="0"/>
              <a:t>  Stay calm and remain agile to adjust according to incident</a:t>
            </a:r>
            <a:endParaRPr lang="en-US" sz="1200" dirty="0">
              <a:solidFill>
                <a:srgbClr val="000000"/>
              </a:solidFill>
            </a:endParaRPr>
          </a:p>
          <a:p>
            <a:pPr marL="0" lvl="0" indent="0" rtl="0">
              <a:spcBef>
                <a:spcPts val="600"/>
              </a:spcBef>
              <a:spcAft>
                <a:spcPts val="1000"/>
              </a:spcAft>
              <a:buNone/>
            </a:pPr>
            <a:endParaRPr sz="1200" b="1"/>
          </a:p>
        </p:txBody>
      </p:sp>
      <p:sp>
        <p:nvSpPr>
          <p:cNvPr id="191" name="Shape 191"/>
          <p:cNvSpPr txBox="1">
            <a:spLocks noGrp="1"/>
          </p:cNvSpPr>
          <p:nvPr>
            <p:ph type="body" idx="2"/>
          </p:nvPr>
        </p:nvSpPr>
        <p:spPr>
          <a:xfrm>
            <a:off x="838200" y="4400550"/>
            <a:ext cx="5486400" cy="826500"/>
          </a:xfrm>
          <a:prstGeom prst="rect">
            <a:avLst/>
          </a:prstGeom>
        </p:spPr>
        <p:txBody>
          <a:bodyPr spcFirstLastPara="1" wrap="square" lIns="91425" tIns="91425" rIns="91425" bIns="91425" anchor="t" anchorCtr="0">
            <a:noAutofit/>
          </a:bodyPr>
          <a:lstStyle/>
          <a:p>
            <a:pPr marL="101600" indent="0">
              <a:buNone/>
            </a:pPr>
            <a:r>
              <a:rPr lang="en-US" sz="1000" err="1"/>
              <a:t>Bruemmer</a:t>
            </a:r>
            <a:r>
              <a:rPr lang="en-US" sz="1000"/>
              <a:t>, M. (2016, Sep 2). </a:t>
            </a:r>
            <a:r>
              <a:rPr lang="en-US" sz="1000" i="1"/>
              <a:t>Data breach digest: Going for the gold in data breach incident response</a:t>
            </a:r>
            <a:r>
              <a:rPr lang="en-US" sz="1000"/>
              <a:t>. Retrieved from http://www.securityinfowatch.com/article/12252878/data-breach-digest-going-for-the-gold-in-data-breach-incident-response</a:t>
            </a:r>
            <a:endParaRPr lang="en-US" sz="1000" i="1"/>
          </a:p>
          <a:p>
            <a:pPr marL="0" lvl="0" indent="0" rtl="0">
              <a:spcBef>
                <a:spcPts val="0"/>
              </a:spcBef>
              <a:spcAft>
                <a:spcPts val="0"/>
              </a:spcAft>
              <a:buClr>
                <a:schemeClr val="dk1"/>
              </a:buClr>
              <a:buSzPts val="1100"/>
              <a:buFont typeface="Arial"/>
              <a:buNone/>
            </a:pPr>
            <a:endParaRPr sz="1000" i="1">
              <a:solidFill>
                <a:srgbClr val="3F5378"/>
              </a:solidFill>
            </a:endParaRPr>
          </a:p>
          <a:p>
            <a:pPr marL="0" lvl="0" indent="0" rtl="0">
              <a:spcBef>
                <a:spcPts val="0"/>
              </a:spcBef>
              <a:spcAft>
                <a:spcPts val="0"/>
              </a:spcAft>
              <a:buNone/>
            </a:pPr>
            <a:endParaRPr sz="1000" i="1">
              <a:solidFill>
                <a:srgbClr val="3F5378"/>
              </a:solidFill>
            </a:endParaRPr>
          </a:p>
        </p:txBody>
      </p:sp>
      <p:sp>
        <p:nvSpPr>
          <p:cNvPr id="192" name="Shape 19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sp>
        <p:nvSpPr>
          <p:cNvPr id="193" name="Shape 193"/>
          <p:cNvSpPr txBox="1">
            <a:spLocks noGrp="1"/>
          </p:cNvSpPr>
          <p:nvPr>
            <p:ph type="body" idx="1"/>
          </p:nvPr>
        </p:nvSpPr>
        <p:spPr>
          <a:xfrm>
            <a:off x="814275" y="1504950"/>
            <a:ext cx="3084300" cy="175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 sz="1200" b="1">
                <a:solidFill>
                  <a:srgbClr val="FF9800"/>
                </a:solidFill>
              </a:rPr>
              <a:t>KEY ATTRIBUTES OF SUCCESSFUL OLYMPIC ATHLETES</a:t>
            </a:r>
            <a:endParaRPr sz="1200">
              <a:solidFill>
                <a:srgbClr val="FF9800"/>
              </a:solidFill>
            </a:endParaRPr>
          </a:p>
          <a:p>
            <a:pPr marL="100965" indent="-100965">
              <a:buFont typeface="Arial" panose="020F0502020204030204" pitchFamily="34" charset="0"/>
              <a:buChar char="•"/>
            </a:pPr>
            <a:r>
              <a:rPr lang="en-US" sz="1200"/>
              <a:t>  Have a game plan and perfect your craft </a:t>
            </a:r>
          </a:p>
          <a:p>
            <a:pPr marL="100965" indent="-100965">
              <a:spcBef>
                <a:spcPts val="1300"/>
              </a:spcBef>
              <a:spcAft>
                <a:spcPts val="200"/>
              </a:spcAft>
              <a:buFont typeface="Arial" panose="020F0502020204030204" pitchFamily="34" charset="0"/>
              <a:buChar char="•"/>
            </a:pPr>
            <a:r>
              <a:rPr lang="en-US" sz="1200"/>
              <a:t>  Work with best coach and teachers </a:t>
            </a:r>
            <a:endParaRPr lang="en-US" sz="1200">
              <a:solidFill>
                <a:srgbClr val="000000"/>
              </a:solidFill>
            </a:endParaRPr>
          </a:p>
          <a:p>
            <a:pPr marL="100965" indent="-100965">
              <a:spcBef>
                <a:spcPts val="1300"/>
              </a:spcBef>
              <a:spcAft>
                <a:spcPts val="200"/>
              </a:spcAft>
              <a:buFont typeface="Arial" panose="020F0502020204030204" pitchFamily="34" charset="0"/>
              <a:buChar char="•"/>
            </a:pPr>
            <a:r>
              <a:rPr lang="en-US" sz="1200"/>
              <a:t>  Teamwork is the key </a:t>
            </a:r>
            <a:endParaRPr lang="en-US" sz="1200">
              <a:solidFill>
                <a:srgbClr val="000000"/>
              </a:solidFill>
            </a:endParaRPr>
          </a:p>
          <a:p>
            <a:pPr marL="100965" indent="-100965">
              <a:spcBef>
                <a:spcPts val="1300"/>
              </a:spcBef>
              <a:spcAft>
                <a:spcPts val="200"/>
              </a:spcAft>
              <a:buFont typeface="Arial" panose="020F0502020204030204" pitchFamily="34" charset="0"/>
              <a:buChar char="•"/>
            </a:pPr>
            <a:r>
              <a:rPr lang="en-US" sz="1200"/>
              <a:t>  Poise under pressure</a:t>
            </a:r>
            <a:endParaRPr lang="en-US" sz="1200">
              <a:solidFill>
                <a:srgbClr val="000000"/>
              </a:solidFill>
            </a:endParaRPr>
          </a:p>
          <a:p>
            <a:pPr marL="0" lvl="0" indent="0" rtl="0">
              <a:spcBef>
                <a:spcPts val="600"/>
              </a:spcBef>
              <a:spcAft>
                <a:spcPts val="0"/>
              </a:spcAft>
              <a:buClr>
                <a:schemeClr val="dk1"/>
              </a:buClr>
              <a:buSzPts val="1100"/>
              <a:buFont typeface="Arial"/>
              <a:buNone/>
            </a:pPr>
            <a:endParaRPr sz="1200"/>
          </a:p>
          <a:p>
            <a:pPr marL="0" lvl="0" indent="0">
              <a:spcBef>
                <a:spcPts val="600"/>
              </a:spcBef>
              <a:spcAft>
                <a:spcPts val="1000"/>
              </a:spcAft>
              <a:buNone/>
            </a:pPr>
            <a:endParaRPr/>
          </a:p>
        </p:txBody>
      </p:sp>
      <p:pic>
        <p:nvPicPr>
          <p:cNvPr id="22" name="Picture 10" descr="A close up of a logo&#10;&#10;Description generated with high confidence">
            <a:extLst>
              <a:ext uri="{FF2B5EF4-FFF2-40B4-BE49-F238E27FC236}">
                <a16:creationId xmlns:a16="http://schemas.microsoft.com/office/drawing/2014/main" id="{DF2BFC06-E559-4C99-8780-E5C1A1B39733}"/>
              </a:ext>
            </a:extLst>
          </p:cNvPr>
          <p:cNvPicPr>
            <a:picLocks noChangeAspect="1"/>
          </p:cNvPicPr>
          <p:nvPr/>
        </p:nvPicPr>
        <p:blipFill>
          <a:blip r:embed="rId3"/>
          <a:stretch>
            <a:fillRect/>
          </a:stretch>
        </p:blipFill>
        <p:spPr>
          <a:xfrm>
            <a:off x="7315200" y="200024"/>
            <a:ext cx="1266090" cy="1552455"/>
          </a:xfrm>
          <a:prstGeom prst="rect">
            <a:avLst/>
          </a:prstGeom>
        </p:spPr>
      </p:pic>
    </p:spTree>
    <p:extLst>
      <p:ext uri="{BB962C8B-B14F-4D97-AF65-F5344CB8AC3E}">
        <p14:creationId xmlns:p14="http://schemas.microsoft.com/office/powerpoint/2010/main" val="4159271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Bibliography</a:t>
            </a:r>
          </a:p>
        </p:txBody>
      </p:sp>
      <p:sp>
        <p:nvSpPr>
          <p:cNvPr id="6" name="Text Placeholder 5"/>
          <p:cNvSpPr>
            <a:spLocks noGrp="1"/>
          </p:cNvSpPr>
          <p:nvPr>
            <p:ph type="body" idx="1"/>
          </p:nvPr>
        </p:nvSpPr>
        <p:spPr>
          <a:xfrm>
            <a:off x="762000" y="1809750"/>
            <a:ext cx="6132600" cy="3145500"/>
          </a:xfrm>
        </p:spPr>
        <p:txBody>
          <a:bodyPr/>
          <a:lstStyle/>
          <a:p>
            <a:pPr marL="171450" indent="-171450">
              <a:spcBef>
                <a:spcPts val="1100"/>
              </a:spcBef>
              <a:buFont typeface="Arial" panose="020B0604020202020204" pitchFamily="34" charset="0"/>
              <a:buChar char="•"/>
            </a:pPr>
            <a:r>
              <a:rPr lang="en-US" sz="1050" err="1"/>
              <a:t>Brahm</a:t>
            </a:r>
            <a:r>
              <a:rPr lang="en-US" sz="1050"/>
              <a:t>, T. and </a:t>
            </a:r>
            <a:r>
              <a:rPr lang="en-US" sz="1050" err="1"/>
              <a:t>Kunze</a:t>
            </a:r>
            <a:r>
              <a:rPr lang="en-US" sz="1050"/>
              <a:t>, F. (2012), “The role of trust climate in virtual teams”, Journal of Managerial Psychology, Vol. 27, pp. 595-614.</a:t>
            </a:r>
            <a:endParaRPr lang="en-US" sz="1050">
              <a:solidFill>
                <a:schemeClr val="tx1"/>
              </a:solidFill>
            </a:endParaRPr>
          </a:p>
          <a:p>
            <a:pPr marL="171450" indent="-171450">
              <a:spcBef>
                <a:spcPts val="1100"/>
              </a:spcBef>
              <a:buFont typeface="Arial" panose="020B0604020202020204" pitchFamily="34" charset="0"/>
              <a:buChar char="•"/>
            </a:pPr>
            <a:r>
              <a:rPr lang="en-US" sz="1050"/>
              <a:t>Brandt, Virginia, et al. "Virtual Teams." </a:t>
            </a:r>
            <a:r>
              <a:rPr lang="en-US" sz="1050" i="1"/>
              <a:t>Research Technology Management</a:t>
            </a:r>
            <a:r>
              <a:rPr lang="en-US" sz="1050"/>
              <a:t>, vol. 54, no. 6, Nov/Dec2011, pp. 62-63.</a:t>
            </a:r>
            <a:endParaRPr lang="en-US" sz="1050">
              <a:solidFill>
                <a:schemeClr val="tx1"/>
              </a:solidFill>
            </a:endParaRPr>
          </a:p>
          <a:p>
            <a:pPr marL="171450" indent="-171450">
              <a:spcBef>
                <a:spcPts val="1100"/>
              </a:spcBef>
              <a:buFont typeface="Arial" panose="020B0604020202020204" pitchFamily="34" charset="0"/>
              <a:buChar char="•"/>
            </a:pPr>
            <a:r>
              <a:rPr lang="en-US" sz="1050" err="1"/>
              <a:t>Bruemmer</a:t>
            </a:r>
            <a:r>
              <a:rPr lang="en-US" sz="1050"/>
              <a:t>, M. (2016, Sep 2). </a:t>
            </a:r>
            <a:r>
              <a:rPr lang="en-US" sz="1050" i="1"/>
              <a:t>Data breach digest: Going for the gold in data breach incident response</a:t>
            </a:r>
            <a:r>
              <a:rPr lang="en-US" sz="1050"/>
              <a:t>. Retrieved from http://www.securityinfowatch.com/article/12252878/data-breach-digest-going-for-the-gold-in-data-breach-incident-response</a:t>
            </a:r>
          </a:p>
          <a:p>
            <a:pPr marL="171450" indent="-171450">
              <a:spcBef>
                <a:spcPts val="1100"/>
              </a:spcBef>
              <a:buFont typeface="Arial" panose="020B0604020202020204" pitchFamily="34" charset="0"/>
              <a:buChar char="•"/>
            </a:pPr>
            <a:r>
              <a:rPr lang="en-US" sz="1050" i="1"/>
              <a:t>Changes since Titan</a:t>
            </a:r>
            <a:r>
              <a:rPr lang="en-US" sz="1050"/>
              <a:t>. Retrieved from https://www.uio.no/english/services /it/research/</a:t>
            </a:r>
            <a:r>
              <a:rPr lang="en-US" sz="1050" err="1"/>
              <a:t>hpc</a:t>
            </a:r>
            <a:r>
              <a:rPr lang="en-US" sz="1050"/>
              <a:t>/</a:t>
            </a:r>
            <a:r>
              <a:rPr lang="en-US" sz="1050" err="1"/>
              <a:t>abel</a:t>
            </a:r>
            <a:r>
              <a:rPr lang="en-US" sz="1050"/>
              <a:t>/help/</a:t>
            </a:r>
            <a:r>
              <a:rPr lang="en-US" sz="1050" err="1"/>
              <a:t>faq</a:t>
            </a:r>
            <a:r>
              <a:rPr lang="en-US" sz="1050"/>
              <a:t>/changes-since-titan.html</a:t>
            </a:r>
          </a:p>
          <a:p>
            <a:pPr marL="171450" indent="-171450">
              <a:spcBef>
                <a:spcPts val="1100"/>
              </a:spcBef>
              <a:buFont typeface="Arial" panose="020B0604020202020204" pitchFamily="34" charset="0"/>
              <a:buChar char="•"/>
            </a:pPr>
            <a:r>
              <a:rPr lang="en-US" sz="1050"/>
              <a:t>Coffman, D. (2014). Managing data protection in higher education.</a:t>
            </a:r>
            <a:r>
              <a:rPr lang="en-US" sz="1050" i="1"/>
              <a:t> Risk Management, 61</a:t>
            </a:r>
            <a:r>
              <a:rPr lang="en-US" sz="1050"/>
              <a:t>(7), 32-35</a:t>
            </a:r>
          </a:p>
          <a:p>
            <a:pPr marL="171450" indent="-171450">
              <a:spcBef>
                <a:spcPts val="1100"/>
              </a:spcBef>
              <a:buFont typeface="Arial" panose="020B0604020202020204" pitchFamily="34" charset="0"/>
              <a:buChar char="•"/>
            </a:pPr>
            <a:r>
              <a:rPr lang="en-US" sz="1050" i="1"/>
              <a:t>International Organization for Standardization</a:t>
            </a:r>
            <a:r>
              <a:rPr lang="en-US" sz="1050"/>
              <a:t>. Retrieved from https://www.iso.org/home.html </a:t>
            </a:r>
            <a:endParaRPr lang="en-US" sz="1050">
              <a:solidFill>
                <a:schemeClr val="tx1"/>
              </a:solidFill>
            </a:endParaRPr>
          </a:p>
          <a:p>
            <a:pPr marL="171450" indent="-171450">
              <a:spcBef>
                <a:spcPts val="1100"/>
              </a:spcBef>
              <a:buFont typeface="Arial" panose="020B0604020202020204" pitchFamily="34" charset="0"/>
              <a:buChar char="•"/>
            </a:pPr>
            <a:r>
              <a:rPr lang="en-US" sz="1050"/>
              <a:t>ISACA (2012). </a:t>
            </a:r>
            <a:r>
              <a:rPr lang="en-US" sz="1050" i="1"/>
              <a:t>Cybercrime Incident Response and Digital Forensics</a:t>
            </a:r>
            <a:endParaRPr lang="en-US" sz="1050"/>
          </a:p>
          <a:p>
            <a:pPr marL="171450" indent="-171450">
              <a:spcBef>
                <a:spcPts val="1100"/>
              </a:spcBef>
              <a:buFont typeface="Arial" panose="020B0604020202020204" pitchFamily="34" charset="0"/>
              <a:buChar char="•"/>
            </a:pPr>
            <a:r>
              <a:rPr lang="en-US" sz="1050"/>
              <a:t>Jones, E. (2017, Sep 5). </a:t>
            </a:r>
            <a:r>
              <a:rPr lang="en-US" sz="1050" i="1"/>
              <a:t>77% of educational institutions are not prepared for IT risks, says </a:t>
            </a:r>
            <a:r>
              <a:rPr lang="en-US" sz="1050" i="1" err="1"/>
              <a:t>Netwrix</a:t>
            </a:r>
            <a:r>
              <a:rPr lang="en-US" sz="1050" i="1"/>
              <a:t> survey</a:t>
            </a:r>
            <a:r>
              <a:rPr lang="en-US" sz="1050"/>
              <a:t>. Retrieved from https://www.prnewswire.com/news-releases/77-of-educational-institutions-are-not-prepared-for-it-risks-says-netwrix-survey-300514007.html</a:t>
            </a:r>
          </a:p>
          <a:p>
            <a:endParaRPr lang="en-US"/>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800092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Bibliography</a:t>
            </a:r>
          </a:p>
        </p:txBody>
      </p:sp>
      <p:sp>
        <p:nvSpPr>
          <p:cNvPr id="3" name="Text Placeholder 2"/>
          <p:cNvSpPr>
            <a:spLocks noGrp="1"/>
          </p:cNvSpPr>
          <p:nvPr>
            <p:ph type="body" idx="1"/>
          </p:nvPr>
        </p:nvSpPr>
        <p:spPr>
          <a:xfrm>
            <a:off x="814275" y="1648800"/>
            <a:ext cx="6132600" cy="3145500"/>
          </a:xfrm>
        </p:spPr>
        <p:txBody>
          <a:bodyPr/>
          <a:lstStyle/>
          <a:p>
            <a:pPr marL="379730" indent="-379730">
              <a:spcBef>
                <a:spcPts val="1100"/>
              </a:spcBef>
              <a:buFont typeface="Arial" charset="2"/>
              <a:buChar char="•"/>
            </a:pPr>
            <a:r>
              <a:rPr lang="en-US" sz="1100"/>
              <a:t>Mitropoulos, S., </a:t>
            </a:r>
            <a:r>
              <a:rPr lang="en-US" sz="1100" err="1"/>
              <a:t>Patsos</a:t>
            </a:r>
            <a:r>
              <a:rPr lang="en-US" sz="1100"/>
              <a:t>, D., &amp; </a:t>
            </a:r>
            <a:r>
              <a:rPr lang="en-US" sz="1100" err="1"/>
              <a:t>Douligeris</a:t>
            </a:r>
            <a:r>
              <a:rPr lang="en-US" sz="1100"/>
              <a:t>, C. (2006). One Incident Handling and Response: A state-of-the-art approach. </a:t>
            </a:r>
            <a:r>
              <a:rPr lang="en-US" sz="1100" i="1"/>
              <a:t>Computers&amp; Security, 25(5)</a:t>
            </a:r>
            <a:r>
              <a:rPr lang="en-US" sz="1100"/>
              <a:t>, 351-37</a:t>
            </a:r>
          </a:p>
          <a:p>
            <a:pPr marL="379730" indent="-379730">
              <a:spcBef>
                <a:spcPts val="1100"/>
              </a:spcBef>
              <a:buFont typeface="Arial" charset="2"/>
              <a:buChar char="•"/>
            </a:pPr>
            <a:r>
              <a:rPr lang="en-US" sz="1100"/>
              <a:t>Van </a:t>
            </a:r>
            <a:r>
              <a:rPr lang="en-US" sz="1100" err="1"/>
              <a:t>Wyk</a:t>
            </a:r>
            <a:r>
              <a:rPr lang="en-US" sz="1100"/>
              <a:t>, K., </a:t>
            </a:r>
            <a:r>
              <a:rPr lang="en-US" sz="1100" err="1"/>
              <a:t>Forno</a:t>
            </a:r>
            <a:r>
              <a:rPr lang="en-US" sz="1100"/>
              <a:t>, R. (2001). </a:t>
            </a:r>
            <a:r>
              <a:rPr lang="en-US" sz="1100" i="1"/>
              <a:t>Incident response</a:t>
            </a:r>
            <a:r>
              <a:rPr lang="en-US" sz="1100"/>
              <a:t>. New York: O’Reilly.</a:t>
            </a:r>
          </a:p>
          <a:p>
            <a:pPr marL="379730" indent="-379730">
              <a:spcBef>
                <a:spcPts val="1100"/>
              </a:spcBef>
              <a:buFont typeface="Arial" charset="2"/>
              <a:buChar char="•"/>
            </a:pPr>
            <a:r>
              <a:rPr lang="en-US" sz="1100" err="1"/>
              <a:t>Varrette</a:t>
            </a:r>
            <a:r>
              <a:rPr lang="en-US" sz="1100"/>
              <a:t>, S., </a:t>
            </a:r>
            <a:r>
              <a:rPr lang="en-US" sz="1100" err="1"/>
              <a:t>Bouvry</a:t>
            </a:r>
            <a:r>
              <a:rPr lang="en-US" sz="1100"/>
              <a:t>, P., </a:t>
            </a:r>
            <a:r>
              <a:rPr lang="en-US" sz="1100" err="1"/>
              <a:t>Cartiaux</a:t>
            </a:r>
            <a:r>
              <a:rPr lang="en-US" sz="1100"/>
              <a:t>, H., &amp; </a:t>
            </a:r>
            <a:r>
              <a:rPr lang="en-US" sz="1100" err="1"/>
              <a:t>Georgatos</a:t>
            </a:r>
            <a:r>
              <a:rPr lang="en-US" sz="1100"/>
              <a:t>, F. (2014, 21-25 July 2014). </a:t>
            </a:r>
            <a:r>
              <a:rPr lang="en-US" sz="1100" i="1"/>
              <a:t>Management of an academic HPC cluster: The UL experience.</a:t>
            </a:r>
            <a:r>
              <a:rPr lang="en-US" sz="1100"/>
              <a:t> Paper presented at the 2014 International Conference on High Performance Computing &amp; Simulation (HPCS).</a:t>
            </a:r>
          </a:p>
          <a:p>
            <a:pPr marL="379730" indent="-379730">
              <a:spcBef>
                <a:spcPts val="1100"/>
              </a:spcBef>
              <a:buFont typeface="Arial" charset="2"/>
              <a:buChar char="•"/>
            </a:pPr>
            <a:r>
              <a:rPr lang="en-US" sz="1100" err="1"/>
              <a:t>Villamayor</a:t>
            </a:r>
            <a:r>
              <a:rPr lang="en-US" sz="1100"/>
              <a:t>, J., </a:t>
            </a:r>
            <a:r>
              <a:rPr lang="en-US" sz="1100" err="1"/>
              <a:t>Rexachs</a:t>
            </a:r>
            <a:r>
              <a:rPr lang="en-US" sz="1100"/>
              <a:t>, D., &amp; </a:t>
            </a:r>
            <a:r>
              <a:rPr lang="en-US" sz="1100" err="1"/>
              <a:t>Luque</a:t>
            </a:r>
            <a:r>
              <a:rPr lang="en-US" sz="1100"/>
              <a:t>, E. (2017, 17-21 July 2017). </a:t>
            </a:r>
            <a:r>
              <a:rPr lang="en-US" sz="1100" i="1"/>
              <a:t>A Fault Tolerance Manager with Distributed Coordinated Checkpoints for Automatic Recovery.</a:t>
            </a:r>
            <a:r>
              <a:rPr lang="en-US" sz="1100"/>
              <a:t> Paper presented at the 2017 International Conference on High Performance Computing &amp; Simulation (HPCS).</a:t>
            </a:r>
          </a:p>
          <a:p>
            <a:pPr marL="379730" indent="-379730">
              <a:spcBef>
                <a:spcPts val="1100"/>
              </a:spcBef>
              <a:buFont typeface="Arial" charset="2"/>
              <a:buChar char="•"/>
            </a:pPr>
            <a:r>
              <a:rPr lang="en-US" sz="1100" err="1"/>
              <a:t>Watanuki</a:t>
            </a:r>
            <a:r>
              <a:rPr lang="en-US" sz="1100"/>
              <a:t>, H. M., &amp; </a:t>
            </a:r>
            <a:r>
              <a:rPr lang="en-US" sz="1100" err="1"/>
              <a:t>Moraes</a:t>
            </a:r>
            <a:r>
              <a:rPr lang="en-US" sz="1100"/>
              <a:t>, R. d. O. (2016). Does size matter? an investigation into the role of virtual team size in IT service provisioning.</a:t>
            </a:r>
            <a:r>
              <a:rPr lang="en-US" sz="1100" i="1"/>
              <a:t> Industrial Management &amp; Data Systems, 116</a:t>
            </a:r>
            <a:r>
              <a:rPr lang="en-US" sz="1100"/>
              <a:t>(9), 1967-1986.</a:t>
            </a:r>
          </a:p>
          <a:p>
            <a:pPr marL="379730" indent="-379730">
              <a:spcBef>
                <a:spcPts val="1100"/>
              </a:spcBef>
              <a:buFont typeface="Arial" charset="2"/>
              <a:buChar char="•"/>
            </a:pPr>
            <a:r>
              <a:rPr lang="en-US" sz="1100"/>
              <a:t>Whelan, C. (2017). Managing dynamic security networks: Towards the strategic managing of cooperation, coordination and collaboration.</a:t>
            </a:r>
            <a:r>
              <a:rPr lang="en-US" sz="1100" i="1"/>
              <a:t> Security Journal, 30</a:t>
            </a:r>
            <a:r>
              <a:rPr lang="en-US" sz="1100"/>
              <a:t>(1), 310-327</a:t>
            </a:r>
          </a:p>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51464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The Incident</a:t>
            </a:r>
            <a:endParaRPr/>
          </a:p>
        </p:txBody>
      </p:sp>
      <p:sp>
        <p:nvSpPr>
          <p:cNvPr id="237" name="Shape 237"/>
          <p:cNvSpPr txBox="1">
            <a:spLocks noGrp="1"/>
          </p:cNvSpPr>
          <p:nvPr>
            <p:ph type="body" idx="1"/>
          </p:nvPr>
        </p:nvSpPr>
        <p:spPr>
          <a:xfrm>
            <a:off x="651721" y="1998000"/>
            <a:ext cx="6132600" cy="3145500"/>
          </a:xfrm>
          <a:prstGeom prst="rect">
            <a:avLst/>
          </a:prstGeom>
        </p:spPr>
        <p:txBody>
          <a:bodyPr spcFirstLastPara="1" wrap="square" lIns="91425" tIns="91425" rIns="91425" bIns="91425" anchor="ctr" anchorCtr="0">
            <a:noAutofit/>
          </a:bodyPr>
          <a:lstStyle/>
          <a:p>
            <a:pPr marL="285750" indent="-285750">
              <a:lnSpc>
                <a:spcPct val="150000"/>
              </a:lnSpc>
              <a:spcBef>
                <a:spcPts val="0"/>
              </a:spcBef>
            </a:pPr>
            <a:r>
              <a:rPr lang="en-US" sz="1400" err="1"/>
              <a:t>Margrete</a:t>
            </a:r>
            <a:r>
              <a:rPr lang="en-US" sz="1400"/>
              <a:t> </a:t>
            </a:r>
            <a:r>
              <a:rPr lang="en-US" sz="1400" err="1"/>
              <a:t>Raaum</a:t>
            </a:r>
            <a:r>
              <a:rPr lang="en-US" sz="1400"/>
              <a:t>, Computing Emergency Response Team (CERT) manager at the University of Oslo (</a:t>
            </a:r>
            <a:r>
              <a:rPr lang="en-US" sz="1400" err="1"/>
              <a:t>UiO</a:t>
            </a:r>
            <a:r>
              <a:rPr lang="en-US" sz="1400"/>
              <a:t>), learned about a network attack on Titan, a high-performance computing cluster (HPCC) on August 9, 2011</a:t>
            </a:r>
          </a:p>
          <a:p>
            <a:pPr marL="285750" indent="-285750">
              <a:lnSpc>
                <a:spcPct val="150000"/>
              </a:lnSpc>
              <a:spcBef>
                <a:spcPts val="0"/>
              </a:spcBef>
            </a:pPr>
            <a:r>
              <a:rPr lang="en-US" sz="1400"/>
              <a:t>Titan supported research conducted by scientists at CERT and other research institutions across Europe</a:t>
            </a:r>
          </a:p>
          <a:p>
            <a:pPr marL="285750" indent="-285750">
              <a:lnSpc>
                <a:spcPct val="150000"/>
              </a:lnSpc>
              <a:spcBef>
                <a:spcPts val="0"/>
              </a:spcBef>
            </a:pPr>
            <a:r>
              <a:rPr lang="en-US" sz="1400"/>
              <a:t>At </a:t>
            </a:r>
            <a:r>
              <a:rPr lang="en-US" sz="1400" err="1"/>
              <a:t>Raaum's</a:t>
            </a:r>
            <a:r>
              <a:rPr lang="en-US" sz="1400"/>
              <a:t> direction, Titan's master and login nodes were taken offline on the same day</a:t>
            </a:r>
          </a:p>
          <a:p>
            <a:pPr marL="285750" indent="-285750">
              <a:lnSpc>
                <a:spcPct val="150000"/>
              </a:lnSpc>
              <a:spcBef>
                <a:spcPts val="0"/>
              </a:spcBef>
            </a:pPr>
            <a:r>
              <a:rPr lang="en-US" sz="1400"/>
              <a:t>By 20:00 on 12, August 2011, a decision needed to be made: </a:t>
            </a:r>
            <a:r>
              <a:rPr lang="en-US" sz="1400" b="1"/>
              <a:t>Was it okay to bring Titan back online?</a:t>
            </a:r>
          </a:p>
          <a:p>
            <a:pPr marL="0" lvl="0" indent="0">
              <a:lnSpc>
                <a:spcPct val="150000"/>
              </a:lnSpc>
              <a:spcBef>
                <a:spcPts val="0"/>
              </a:spcBef>
              <a:buNone/>
            </a:pPr>
            <a:endParaRPr lang="en-US" sz="1400"/>
          </a:p>
          <a:p>
            <a:pPr marL="0" indent="0">
              <a:lnSpc>
                <a:spcPct val="150000"/>
              </a:lnSpc>
              <a:spcBef>
                <a:spcPts val="0"/>
              </a:spcBef>
              <a:buNone/>
            </a:pPr>
            <a:endParaRPr lang="en-US" sz="1400"/>
          </a:p>
          <a:p>
            <a:pPr marL="0" lvl="0" indent="0">
              <a:lnSpc>
                <a:spcPct val="150000"/>
              </a:lnSpc>
              <a:spcBef>
                <a:spcPts val="0"/>
              </a:spcBef>
              <a:buNone/>
            </a:pPr>
            <a:endParaRPr lang="en-US" sz="1400"/>
          </a:p>
          <a:p>
            <a:pPr marL="0" indent="0">
              <a:lnSpc>
                <a:spcPct val="150000"/>
              </a:lnSpc>
              <a:spcBef>
                <a:spcPts val="0"/>
              </a:spcBef>
              <a:buNone/>
            </a:pPr>
            <a:endParaRPr lang="en-US" sz="1400"/>
          </a:p>
        </p:txBody>
      </p:sp>
      <p:sp>
        <p:nvSpPr>
          <p:cNvPr id="238" name="Shape 2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75151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Shape 2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graphicFrame>
        <p:nvGraphicFramePr>
          <p:cNvPr id="6" name="Diagram 9"/>
          <p:cNvGraphicFramePr/>
          <p:nvPr>
            <p:extLst>
              <p:ext uri="{D42A27DB-BD31-4B8C-83A1-F6EECF244321}">
                <p14:modId xmlns:p14="http://schemas.microsoft.com/office/powerpoint/2010/main" val="1775913842"/>
              </p:ext>
            </p:extLst>
          </p:nvPr>
        </p:nvGraphicFramePr>
        <p:xfrm>
          <a:off x="582349" y="336550"/>
          <a:ext cx="7956814" cy="4522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92529" y="183059"/>
            <a:ext cx="2057400" cy="307777"/>
          </a:xfrm>
          <a:prstGeom prst="rect">
            <a:avLst/>
          </a:prstGeom>
          <a:noFill/>
        </p:spPr>
        <p:txBody>
          <a:bodyPr wrap="square" rtlCol="0">
            <a:spAutoFit/>
          </a:bodyPr>
          <a:lstStyle/>
          <a:p>
            <a:r>
              <a:rPr lang="en-US">
                <a:solidFill>
                  <a:schemeClr val="bg1"/>
                </a:solidFill>
                <a:latin typeface="Roboto Condensed" pitchFamily="2" charset="0"/>
                <a:ea typeface="Roboto Condensed" pitchFamily="2" charset="0"/>
              </a:rPr>
              <a:t>Timeline of Events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About Titan</a:t>
            </a:r>
            <a:endParaRPr/>
          </a:p>
        </p:txBody>
      </p:sp>
      <p:sp>
        <p:nvSpPr>
          <p:cNvPr id="237" name="Shape 237"/>
          <p:cNvSpPr txBox="1">
            <a:spLocks noGrp="1"/>
          </p:cNvSpPr>
          <p:nvPr>
            <p:ph type="body" idx="1"/>
          </p:nvPr>
        </p:nvSpPr>
        <p:spPr>
          <a:xfrm>
            <a:off x="583850" y="1537988"/>
            <a:ext cx="3378300" cy="2724300"/>
          </a:xfrm>
          <a:prstGeom prst="rect">
            <a:avLst/>
          </a:prstGeom>
        </p:spPr>
        <p:txBody>
          <a:bodyPr spcFirstLastPara="1" wrap="square" lIns="91425" tIns="91425" rIns="91425" bIns="91425" anchor="ctr" anchorCtr="0">
            <a:noAutofit/>
          </a:bodyPr>
          <a:lstStyle/>
          <a:p>
            <a:pPr>
              <a:buFont typeface="Arial"/>
              <a:buChar char="•"/>
            </a:pPr>
            <a:endParaRPr lang="en-US" sz="1400"/>
          </a:p>
          <a:p>
            <a:endParaRPr lang="en-US" sz="1400"/>
          </a:p>
          <a:p>
            <a:r>
              <a:rPr lang="en-US" sz="1400"/>
              <a:t>2 login nodes and 1 master node</a:t>
            </a:r>
          </a:p>
          <a:p>
            <a:r>
              <a:rPr lang="en-US" sz="1400"/>
              <a:t>Provided access to more than 5000 core processors capable of performing 40 trillion floating point operations per second</a:t>
            </a:r>
          </a:p>
          <a:p>
            <a:r>
              <a:rPr lang="en-US" sz="1400"/>
              <a:t>All systems in the Titan cluster ran on a Linux-based operating system called CentOS</a:t>
            </a:r>
          </a:p>
          <a:p>
            <a:pPr marL="0" indent="0">
              <a:lnSpc>
                <a:spcPct val="150000"/>
              </a:lnSpc>
              <a:spcBef>
                <a:spcPts val="0"/>
              </a:spcBef>
              <a:buNone/>
            </a:pPr>
            <a:endParaRPr lang="en-US" sz="1400"/>
          </a:p>
          <a:p>
            <a:pPr marL="0" indent="0">
              <a:lnSpc>
                <a:spcPct val="150000"/>
              </a:lnSpc>
              <a:spcBef>
                <a:spcPts val="0"/>
              </a:spcBef>
              <a:buNone/>
            </a:pPr>
            <a:endParaRPr lang="en-US" sz="1400"/>
          </a:p>
          <a:p>
            <a:pPr marL="0" lvl="0" indent="0">
              <a:lnSpc>
                <a:spcPct val="150000"/>
              </a:lnSpc>
              <a:spcBef>
                <a:spcPts val="0"/>
              </a:spcBef>
              <a:buNone/>
            </a:pPr>
            <a:endParaRPr lang="en-US" sz="1400"/>
          </a:p>
          <a:p>
            <a:pPr marL="0" indent="0">
              <a:lnSpc>
                <a:spcPct val="150000"/>
              </a:lnSpc>
              <a:spcBef>
                <a:spcPts val="0"/>
              </a:spcBef>
              <a:buNone/>
            </a:pPr>
            <a:endParaRPr lang="en-US" sz="1400"/>
          </a:p>
        </p:txBody>
      </p:sp>
      <p:sp>
        <p:nvSpPr>
          <p:cNvPr id="238" name="Shape 2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pic>
        <p:nvPicPr>
          <p:cNvPr id="11" name="Picture 4" descr="A picture containing object&#10;&#10;Description generated with very high confidence">
            <a:extLst>
              <a:ext uri="{FF2B5EF4-FFF2-40B4-BE49-F238E27FC236}">
                <a16:creationId xmlns:a16="http://schemas.microsoft.com/office/drawing/2014/main" id="{97FEC8CD-313A-495D-8D0F-1E73E0235A53}"/>
              </a:ext>
            </a:extLst>
          </p:cNvPr>
          <p:cNvPicPr>
            <a:picLocks noChangeAspect="1"/>
          </p:cNvPicPr>
          <p:nvPr/>
        </p:nvPicPr>
        <p:blipFill>
          <a:blip r:embed="rId3"/>
          <a:stretch>
            <a:fillRect/>
          </a:stretch>
        </p:blipFill>
        <p:spPr>
          <a:xfrm>
            <a:off x="4419600" y="1446068"/>
            <a:ext cx="4419294" cy="2734360"/>
          </a:xfrm>
          <a:prstGeom prst="rect">
            <a:avLst/>
          </a:prstGeom>
        </p:spPr>
      </p:pic>
    </p:spTree>
    <p:extLst>
      <p:ext uri="{BB962C8B-B14F-4D97-AF65-F5344CB8AC3E}">
        <p14:creationId xmlns:p14="http://schemas.microsoft.com/office/powerpoint/2010/main" val="139715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About Titan</a:t>
            </a:r>
            <a:endParaRPr/>
          </a:p>
        </p:txBody>
      </p:sp>
      <p:sp>
        <p:nvSpPr>
          <p:cNvPr id="237" name="Shape 237"/>
          <p:cNvSpPr txBox="1">
            <a:spLocks noGrp="1"/>
          </p:cNvSpPr>
          <p:nvPr>
            <p:ph type="body" idx="1"/>
          </p:nvPr>
        </p:nvSpPr>
        <p:spPr>
          <a:xfrm>
            <a:off x="601851" y="2190750"/>
            <a:ext cx="6132600" cy="3145500"/>
          </a:xfrm>
          <a:prstGeom prst="rect">
            <a:avLst/>
          </a:prstGeom>
        </p:spPr>
        <p:txBody>
          <a:bodyPr spcFirstLastPara="1" wrap="square" lIns="91425" tIns="91425" rIns="91425" bIns="91425" anchor="ctr" anchorCtr="0">
            <a:noAutofit/>
          </a:bodyPr>
          <a:lstStyle/>
          <a:p>
            <a:pPr marL="285750" indent="-285750"/>
            <a:r>
              <a:rPr lang="en-US" sz="1600">
                <a:solidFill>
                  <a:schemeClr val="tx2">
                    <a:lumMod val="75000"/>
                  </a:schemeClr>
                </a:solidFill>
              </a:rPr>
              <a:t>What Titan was used for:</a:t>
            </a:r>
          </a:p>
          <a:p>
            <a:pPr marL="508000" lvl="1" indent="-285750"/>
            <a:r>
              <a:rPr lang="en-US" sz="1600">
                <a:solidFill>
                  <a:schemeClr val="tx2">
                    <a:lumMod val="75000"/>
                  </a:schemeClr>
                </a:solidFill>
              </a:rPr>
              <a:t>Part of several research collaborations such as the Nordic Data Grid Facility (NDGF), which was created to serve as a regional computing center to process data generated by the Large Hadron Collider at the European Organization for Nuclear Research</a:t>
            </a:r>
          </a:p>
          <a:p>
            <a:pPr marL="508000" lvl="1" indent="-285750"/>
            <a:r>
              <a:rPr lang="en-US" sz="1600">
                <a:solidFill>
                  <a:schemeClr val="tx2">
                    <a:lumMod val="75000"/>
                  </a:schemeClr>
                </a:solidFill>
              </a:rPr>
              <a:t>Also supported several multi-university astrophysics research projects</a:t>
            </a:r>
          </a:p>
          <a:p>
            <a:pPr marL="508000" lvl="1" indent="-285750"/>
            <a:r>
              <a:rPr lang="en-US" sz="1600">
                <a:solidFill>
                  <a:schemeClr val="tx2">
                    <a:lumMod val="75000"/>
                  </a:schemeClr>
                </a:solidFill>
              </a:rPr>
              <a:t>Was essential to molecular biology research, DNA sequencing analysis, and petroleum reservoir simulations</a:t>
            </a:r>
          </a:p>
          <a:p>
            <a:pPr marL="285750" indent="-285750"/>
            <a:r>
              <a:rPr lang="en-US" sz="1600">
                <a:solidFill>
                  <a:schemeClr val="tx2">
                    <a:lumMod val="75000"/>
                  </a:schemeClr>
                </a:solidFill>
              </a:rPr>
              <a:t>Many scientists took advantage of Titan’s extensive computational power by writing their own custom applications for their research</a:t>
            </a:r>
          </a:p>
          <a:p>
            <a:pPr marL="0" lvl="0" indent="0">
              <a:lnSpc>
                <a:spcPct val="150000"/>
              </a:lnSpc>
              <a:spcBef>
                <a:spcPts val="0"/>
              </a:spcBef>
              <a:buNone/>
            </a:pPr>
            <a:endParaRPr lang="en-US" sz="1400"/>
          </a:p>
          <a:p>
            <a:pPr marL="0" indent="0">
              <a:lnSpc>
                <a:spcPct val="150000"/>
              </a:lnSpc>
              <a:spcBef>
                <a:spcPts val="0"/>
              </a:spcBef>
              <a:buNone/>
            </a:pPr>
            <a:endParaRPr lang="en-US" sz="1400"/>
          </a:p>
          <a:p>
            <a:pPr marL="0" lvl="0" indent="0">
              <a:lnSpc>
                <a:spcPct val="150000"/>
              </a:lnSpc>
              <a:spcBef>
                <a:spcPts val="0"/>
              </a:spcBef>
              <a:buNone/>
            </a:pPr>
            <a:endParaRPr lang="en-US" sz="1400"/>
          </a:p>
          <a:p>
            <a:pPr marL="0" indent="0">
              <a:lnSpc>
                <a:spcPct val="150000"/>
              </a:lnSpc>
              <a:spcBef>
                <a:spcPts val="0"/>
              </a:spcBef>
              <a:buNone/>
            </a:pPr>
            <a:endParaRPr lang="en-US" sz="1400"/>
          </a:p>
        </p:txBody>
      </p:sp>
      <p:sp>
        <p:nvSpPr>
          <p:cNvPr id="238" name="Shape 2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pic>
        <p:nvPicPr>
          <p:cNvPr id="2050" name="Picture 2" descr="http://media.zeeshanali.com/2013/11/logo_ndg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65697"/>
            <a:ext cx="1853045" cy="6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9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About Titan</a:t>
            </a:r>
            <a:endParaRPr/>
          </a:p>
        </p:txBody>
      </p:sp>
      <p:sp>
        <p:nvSpPr>
          <p:cNvPr id="237" name="Shape 237"/>
          <p:cNvSpPr txBox="1">
            <a:spLocks noGrp="1"/>
          </p:cNvSpPr>
          <p:nvPr>
            <p:ph type="body" idx="1"/>
          </p:nvPr>
        </p:nvSpPr>
        <p:spPr>
          <a:xfrm>
            <a:off x="420585" y="1998000"/>
            <a:ext cx="6132600" cy="3145500"/>
          </a:xfrm>
          <a:prstGeom prst="rect">
            <a:avLst/>
          </a:prstGeom>
        </p:spPr>
        <p:txBody>
          <a:bodyPr spcFirstLastPara="1" wrap="square" lIns="91425" tIns="91425" rIns="91425" bIns="91425" anchor="ctr" anchorCtr="0">
            <a:noAutofit/>
          </a:bodyPr>
          <a:lstStyle/>
          <a:p>
            <a:pPr fontAlgn="base"/>
            <a:r>
              <a:rPr lang="en-US" sz="1600"/>
              <a:t>Some issues with Titan:​</a:t>
            </a:r>
          </a:p>
          <a:p>
            <a:pPr lvl="1" fontAlgn="base"/>
            <a:r>
              <a:rPr lang="en-US" sz="1600"/>
              <a:t>No standards governed the software levels running on the nodes​</a:t>
            </a:r>
          </a:p>
          <a:p>
            <a:pPr lvl="1" fontAlgn="base"/>
            <a:r>
              <a:rPr lang="en-US" sz="1600"/>
              <a:t>Some organizations that partnered with </a:t>
            </a:r>
            <a:r>
              <a:rPr lang="en-US" sz="1600" err="1"/>
              <a:t>UiO</a:t>
            </a:r>
            <a:r>
              <a:rPr lang="en-US" sz="1600"/>
              <a:t> did not have sufficient resources to test software patches in their lab before patch deployment​</a:t>
            </a:r>
          </a:p>
          <a:p>
            <a:pPr lvl="1" fontAlgn="base"/>
            <a:r>
              <a:rPr lang="en-US" sz="1600"/>
              <a:t>Because network operations teams were concerned that untested patches could have negative impacts, patches were generally only installed when deemed absolutely necessary</a:t>
            </a:r>
          </a:p>
          <a:p>
            <a:pPr marL="0" lvl="0" indent="0">
              <a:lnSpc>
                <a:spcPct val="150000"/>
              </a:lnSpc>
              <a:spcBef>
                <a:spcPts val="0"/>
              </a:spcBef>
              <a:buNone/>
            </a:pPr>
            <a:endParaRPr lang="en-US" sz="1400"/>
          </a:p>
          <a:p>
            <a:pPr marL="0" indent="0">
              <a:lnSpc>
                <a:spcPct val="150000"/>
              </a:lnSpc>
              <a:spcBef>
                <a:spcPts val="0"/>
              </a:spcBef>
              <a:buNone/>
            </a:pPr>
            <a:endParaRPr lang="en-US" sz="1400"/>
          </a:p>
          <a:p>
            <a:pPr marL="0" lvl="0" indent="0">
              <a:lnSpc>
                <a:spcPct val="150000"/>
              </a:lnSpc>
              <a:spcBef>
                <a:spcPts val="0"/>
              </a:spcBef>
              <a:buNone/>
            </a:pPr>
            <a:endParaRPr lang="en-US" sz="1400"/>
          </a:p>
          <a:p>
            <a:pPr marL="0" indent="0">
              <a:lnSpc>
                <a:spcPct val="150000"/>
              </a:lnSpc>
              <a:spcBef>
                <a:spcPts val="0"/>
              </a:spcBef>
              <a:buNone/>
            </a:pPr>
            <a:endParaRPr lang="en-US" sz="1400"/>
          </a:p>
        </p:txBody>
      </p:sp>
      <p:sp>
        <p:nvSpPr>
          <p:cNvPr id="238" name="Shape 2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559752643"/>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25AF69501E1141A7ED8D4A3AD39B25" ma:contentTypeVersion="4" ma:contentTypeDescription="Create a new document." ma:contentTypeScope="" ma:versionID="e0e0d9817cfe4a56e7b0fbf5b405ba03">
  <xsd:schema xmlns:xsd="http://www.w3.org/2001/XMLSchema" xmlns:xs="http://www.w3.org/2001/XMLSchema" xmlns:p="http://schemas.microsoft.com/office/2006/metadata/properties" xmlns:ns2="165ca0b1-085e-4ee1-b42c-48f62ea5e120" targetNamespace="http://schemas.microsoft.com/office/2006/metadata/properties" ma:root="true" ma:fieldsID="ba504ae2677e09bcb514352425d0556d" ns2:_="">
    <xsd:import namespace="165ca0b1-085e-4ee1-b42c-48f62ea5e12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5ca0b1-085e-4ee1-b42c-48f62ea5e1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F34788-E0CB-424D-AB6C-C3A86164C77B}">
  <ds:schemaRefs>
    <ds:schemaRef ds:uri="http://schemas.microsoft.com/sharepoint/v3/contenttype/forms"/>
  </ds:schemaRefs>
</ds:datastoreItem>
</file>

<file path=customXml/itemProps2.xml><?xml version="1.0" encoding="utf-8"?>
<ds:datastoreItem xmlns:ds="http://schemas.openxmlformats.org/officeDocument/2006/customXml" ds:itemID="{A2A99B82-EC01-4239-B5A3-D65A674B24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65ca0b1-085e-4ee1-b42c-48f62ea5e120"/>
    <ds:schemaRef ds:uri="http://www.w3.org/XML/1998/namespace"/>
    <ds:schemaRef ds:uri="http://purl.org/dc/dcmitype/"/>
  </ds:schemaRefs>
</ds:datastoreItem>
</file>

<file path=customXml/itemProps3.xml><?xml version="1.0" encoding="utf-8"?>
<ds:datastoreItem xmlns:ds="http://schemas.openxmlformats.org/officeDocument/2006/customXml" ds:itemID="{12FB6001-8510-4952-843F-D83B5BB7F31C}">
  <ds:schemaRefs>
    <ds:schemaRef ds:uri="165ca0b1-085e-4ee1-b42c-48f62ea5e1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1929</Words>
  <Application>Microsoft Office PowerPoint</Application>
  <PresentationFormat>On-screen Show (16:9)</PresentationFormat>
  <Paragraphs>394</Paragraphs>
  <Slides>49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Arvo</vt:lpstr>
      <vt:lpstr>Arial</vt:lpstr>
      <vt:lpstr>Roboto Condensed</vt:lpstr>
      <vt:lpstr>Roboto Condensed Light</vt:lpstr>
      <vt:lpstr>Salerio template</vt:lpstr>
      <vt:lpstr>Titan Incident Case Study</vt:lpstr>
      <vt:lpstr>Presentation Overview</vt:lpstr>
      <vt:lpstr>PowerPoint Presentation</vt:lpstr>
      <vt:lpstr>Part 1:</vt:lpstr>
      <vt:lpstr>The Incident</vt:lpstr>
      <vt:lpstr>PowerPoint Presentation</vt:lpstr>
      <vt:lpstr>About Titan</vt:lpstr>
      <vt:lpstr>About Titan</vt:lpstr>
      <vt:lpstr>About Titan</vt:lpstr>
      <vt:lpstr>Applying the TFO Model</vt:lpstr>
      <vt:lpstr>ISACA Incident Response Model</vt:lpstr>
      <vt:lpstr>1. Planning and Preparation</vt:lpstr>
      <vt:lpstr>2. Detect and Investigate</vt:lpstr>
      <vt:lpstr>2. Detect and Investigate</vt:lpstr>
      <vt:lpstr>glibc Variable Substitution Vulnerability</vt:lpstr>
      <vt:lpstr>PowerPoint Presentation</vt:lpstr>
      <vt:lpstr>2. Detect and Investigate</vt:lpstr>
      <vt:lpstr>2. Detect and Investigate</vt:lpstr>
      <vt:lpstr>2. Detect and Investigate</vt:lpstr>
      <vt:lpstr>2. Detect and Investigate</vt:lpstr>
      <vt:lpstr>3. Containment and Analysis</vt:lpstr>
      <vt:lpstr>Part 2:</vt:lpstr>
      <vt:lpstr>PowerPoint Presentation</vt:lpstr>
      <vt:lpstr>Why Titan is NOT READY to be Online</vt:lpstr>
      <vt:lpstr>Why Titan is NOT READY to be Online</vt:lpstr>
      <vt:lpstr>Major Stakeholders</vt:lpstr>
      <vt:lpstr>COLLABORATION</vt:lpstr>
      <vt:lpstr>Why Collaboration?</vt:lpstr>
      <vt:lpstr>6 Critical Keys for Effective Collaboration for Virtual Teams</vt:lpstr>
      <vt:lpstr>ISO 27000 Standards on the Ideal Response to a Network Attack</vt:lpstr>
      <vt:lpstr>Statistics about Educational Institutions</vt:lpstr>
      <vt:lpstr>Statistics about Educational Institutions</vt:lpstr>
      <vt:lpstr>Statistics about Educational Institutions</vt:lpstr>
      <vt:lpstr>Part 3:</vt:lpstr>
      <vt:lpstr>PowerPoint Presentation</vt:lpstr>
      <vt:lpstr>PowerPoint Presentation</vt:lpstr>
      <vt:lpstr>Plan</vt:lpstr>
      <vt:lpstr>Plan - Finding Existing Problems in Internal CSIRT by Applying 4I to UiO ​</vt:lpstr>
      <vt:lpstr>Plan - Finding Existing Problems in Internal CSIRT by Applying 4I to UiO</vt:lpstr>
      <vt:lpstr>Plan - Ways to Improve Titan's Infrastructure: Automation</vt:lpstr>
      <vt:lpstr>Plan - Ways to Improve Titan's Infrastructure: Fault Tolerance Solutions</vt:lpstr>
      <vt:lpstr>Do</vt:lpstr>
      <vt:lpstr>Check</vt:lpstr>
      <vt:lpstr>Act</vt:lpstr>
      <vt:lpstr>Part 4:</vt:lpstr>
      <vt:lpstr>Current Situation</vt:lpstr>
      <vt:lpstr>The Olympic Analogy</vt:lpstr>
      <vt:lpstr>Bibliography</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 Incident Case Study</dc:title>
  <dc:creator>Jessica</dc:creator>
  <cp:lastModifiedBy>Jessica</cp:lastModifiedBy>
  <cp:revision>31</cp:revision>
  <dcterms:modified xsi:type="dcterms:W3CDTF">2018-02-15T04:18:22Z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0x010100A025AF69501E1141A7ED8D4A3AD39B25</vt:lpwstr>
  </property>
</Properties>
</file>